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8"/>
  </p:notesMasterIdLst>
  <p:sldIdLst>
    <p:sldId id="256" r:id="rId2"/>
    <p:sldId id="257" r:id="rId3"/>
    <p:sldId id="281" r:id="rId4"/>
    <p:sldId id="275" r:id="rId5"/>
    <p:sldId id="278" r:id="rId6"/>
    <p:sldId id="259" r:id="rId7"/>
    <p:sldId id="260" r:id="rId8"/>
    <p:sldId id="261" r:id="rId9"/>
    <p:sldId id="262" r:id="rId10"/>
    <p:sldId id="267" r:id="rId11"/>
    <p:sldId id="269" r:id="rId12"/>
    <p:sldId id="280" r:id="rId13"/>
    <p:sldId id="273" r:id="rId14"/>
    <p:sldId id="274" r:id="rId15"/>
    <p:sldId id="279" r:id="rId16"/>
    <p:sldId id="27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7095" autoAdjust="0"/>
  </p:normalViewPr>
  <p:slideViewPr>
    <p:cSldViewPr snapToGrid="0">
      <p:cViewPr varScale="1">
        <p:scale>
          <a:sx n="66" d="100"/>
          <a:sy n="66" d="100"/>
        </p:scale>
        <p:origin x="1330" y="8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jpg>
</file>

<file path=ppt/media/image4.png>
</file>

<file path=ppt/media/image5.png>
</file>

<file path=ppt/media/image6.jp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FC4501-6405-41DC-8393-DF582BBA9B23}" type="datetimeFigureOut">
              <a:rPr lang="pt-BR" smtClean="0"/>
              <a:t>04/09/2019</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27B567-CBEE-4DE2-B986-164A8C49E94C}" type="slidenum">
              <a:rPr lang="pt-BR" smtClean="0"/>
              <a:t>‹nº›</a:t>
            </a:fld>
            <a:endParaRPr lang="pt-BR"/>
          </a:p>
        </p:txBody>
      </p:sp>
    </p:spTree>
    <p:extLst>
      <p:ext uri="{BB962C8B-B14F-4D97-AF65-F5344CB8AC3E}">
        <p14:creationId xmlns:p14="http://schemas.microsoft.com/office/powerpoint/2010/main" val="13691437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Boa noite, sou o Rafael, e sou acadêmico do curso de Ciência da Computação da </a:t>
            </a:r>
            <a:r>
              <a:rPr lang="pt-BR" dirty="0" err="1"/>
              <a:t>Fafiman</a:t>
            </a:r>
            <a:r>
              <a:rPr lang="pt-BR" dirty="0"/>
              <a:t> de Mandaguari.</a:t>
            </a:r>
            <a:br>
              <a:rPr lang="pt-BR" dirty="0"/>
            </a:br>
            <a:r>
              <a:rPr lang="pt-BR" dirty="0"/>
              <a:t>Primeiramente meus comprimentos a todos os professores que compõe a banca </a:t>
            </a:r>
            <a:r>
              <a:rPr lang="pt-BR" dirty="0" err="1"/>
              <a:t>ezamidora</a:t>
            </a:r>
            <a:r>
              <a:rPr lang="pt-BR" dirty="0"/>
              <a:t>, da qual gostaria de deixar aqui também o meu sincero agradecimento ao meu professor orientador Itamar </a:t>
            </a:r>
            <a:r>
              <a:rPr lang="pt-BR" dirty="0" err="1"/>
              <a:t>Solopak</a:t>
            </a:r>
            <a:r>
              <a:rPr lang="pt-BR" dirty="0"/>
              <a:t>, pelo auxilio durante o período letivo e de desenvolvimento do trabalho de conclusão de curso, o qual sempre esteve disposto a me direcionar ao melhor caminho.</a:t>
            </a:r>
            <a:br>
              <a:rPr lang="pt-BR" dirty="0"/>
            </a:br>
            <a:r>
              <a:rPr lang="pt-BR" dirty="0"/>
              <a:t>Pois bem o tema do meu trabalho é o desenvolvimento de um Aplicativo de Controle de Frequência do qual recebeu o nome IAMHERE</a:t>
            </a:r>
            <a:br>
              <a:rPr lang="pt-BR" dirty="0"/>
            </a:br>
            <a:r>
              <a:rPr lang="pt-BR" dirty="0"/>
              <a:t>A escolha deste tema se deu, pela observação do cenário atual das tecnologia utilizadas no meio acadêmico, além dos cenário atuais das intuições de ensino superior, para obter melhores avaliações com foco nas tecnologias e formas ágil de atender as demandas e as necessidades dos docentes, acadêmicos e demais colaboradores.  </a:t>
            </a:r>
          </a:p>
          <a:p>
            <a:r>
              <a:rPr lang="pt-BR" dirty="0"/>
              <a:t>Este trabalho inicialmente tem como foco atender a uma necessidade da faculdade FAFIMAN.</a:t>
            </a:r>
          </a:p>
        </p:txBody>
      </p:sp>
      <p:sp>
        <p:nvSpPr>
          <p:cNvPr id="4" name="Espaço Reservado para Número de Slide 3"/>
          <p:cNvSpPr>
            <a:spLocks noGrp="1"/>
          </p:cNvSpPr>
          <p:nvPr>
            <p:ph type="sldNum" sz="quarter" idx="5"/>
          </p:nvPr>
        </p:nvSpPr>
        <p:spPr/>
        <p:txBody>
          <a:bodyPr/>
          <a:lstStyle/>
          <a:p>
            <a:fld id="{3E27B567-CBEE-4DE2-B986-164A8C49E94C}" type="slidenum">
              <a:rPr lang="pt-BR" smtClean="0"/>
              <a:t>1</a:t>
            </a:fld>
            <a:endParaRPr lang="pt-BR"/>
          </a:p>
        </p:txBody>
      </p:sp>
    </p:spTree>
    <p:extLst>
      <p:ext uri="{BB962C8B-B14F-4D97-AF65-F5344CB8AC3E}">
        <p14:creationId xmlns:p14="http://schemas.microsoft.com/office/powerpoint/2010/main" val="2101516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sz="1200" dirty="0">
                <a:solidFill>
                  <a:schemeClr val="tx1"/>
                </a:solidFill>
              </a:rPr>
              <a:t>A </a:t>
            </a:r>
            <a:r>
              <a:rPr lang="pt-BR" sz="1200" kern="1200" dirty="0">
                <a:solidFill>
                  <a:schemeClr val="tx1"/>
                </a:solidFill>
                <a:effectLst/>
                <a:latin typeface="+mn-lt"/>
                <a:ea typeface="+mn-ea"/>
                <a:cs typeface="+mn-cs"/>
              </a:rPr>
              <a:t>população urbana do Brasil, </a:t>
            </a:r>
            <a:r>
              <a:rPr lang="pt-BR" sz="1200" dirty="0">
                <a:solidFill>
                  <a:schemeClr val="tx1"/>
                </a:solidFill>
              </a:rPr>
              <a:t>s</a:t>
            </a:r>
            <a:r>
              <a:rPr lang="pt-BR" sz="1100" kern="1200" dirty="0">
                <a:solidFill>
                  <a:schemeClr val="tx1"/>
                </a:solidFill>
                <a:effectLst/>
                <a:latin typeface="+mn-lt"/>
                <a:ea typeface="+mn-ea"/>
                <a:cs typeface="+mn-cs"/>
              </a:rPr>
              <a:t>egundo o Instituto Brasileiro de Geografia e Estatística (IBGE), produz diariamente cerca de 120 mil toneladas de lixo, além disso em média o consumo de papel no Brasil por ano é de 6 milhões de toneladas, conforme os dados informados pela Associação Brasileira Técnica de Celulose e Papel.</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pt-BR" sz="11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sz="1100" kern="1200" dirty="0">
                <a:solidFill>
                  <a:schemeClr val="tx1"/>
                </a:solidFill>
                <a:effectLst/>
                <a:latin typeface="+mn-lt"/>
                <a:ea typeface="+mn-ea"/>
                <a:cs typeface="+mn-cs"/>
              </a:rPr>
              <a:t>Para se ter uma ideia em uma Escola Estadual de Barueri, no estado de São Paulo, eles utilizam em torno de 1.600 folhas de papel sulfites, para a realização de um “provão”, com apenas três ou quatro páginas.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pt-BR" sz="11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sz="1100" kern="1200" dirty="0">
                <a:solidFill>
                  <a:schemeClr val="tx1"/>
                </a:solidFill>
                <a:effectLst/>
                <a:latin typeface="+mn-lt"/>
                <a:ea typeface="+mn-ea"/>
                <a:cs typeface="+mn-cs"/>
              </a:rPr>
              <a:t>Ainda foi observado que na FAFIMAN por exemplo, que para a confecção do livro de registro de classe para uma turma que possuí 40 acadêmicos é utilizado 2folhas de papel </a:t>
            </a:r>
            <a:r>
              <a:rPr lang="pt-BR" sz="1100" kern="1200" dirty="0" err="1">
                <a:solidFill>
                  <a:schemeClr val="tx1"/>
                </a:solidFill>
                <a:effectLst/>
                <a:latin typeface="+mn-lt"/>
                <a:ea typeface="+mn-ea"/>
                <a:cs typeface="+mn-cs"/>
              </a:rPr>
              <a:t>sufite</a:t>
            </a:r>
            <a:r>
              <a:rPr lang="pt-BR" sz="1100" kern="1200" dirty="0">
                <a:solidFill>
                  <a:schemeClr val="tx1"/>
                </a:solidFill>
                <a:effectLst/>
                <a:latin typeface="+mn-lt"/>
                <a:ea typeface="+mn-ea"/>
                <a:cs typeface="+mn-cs"/>
              </a:rPr>
              <a:t>, fora as capas que são feitas em material plástico.</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pt-BR" sz="1100" u="sng"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pt-BR" sz="1100" kern="1200" dirty="0">
                <a:solidFill>
                  <a:schemeClr val="tx1"/>
                </a:solidFill>
                <a:effectLst/>
                <a:latin typeface="+mn-lt"/>
                <a:ea typeface="+mn-ea"/>
                <a:cs typeface="+mn-cs"/>
              </a:rPr>
              <a:t>Voltando a se falar a nível de Brasil, apenas 37% do papel produzido vai para a reciclagem. De todo o papel reciclado, 80% é destinado à confecção de embalagens, 18% para papéis sanitários e apenas 2% para impressão. (ou seja vamos derrubar as arvores da Amazônia e assim por diante).</a:t>
            </a: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pt-BR" sz="11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pt-BR" sz="1100" kern="1200" dirty="0">
                <a:solidFill>
                  <a:schemeClr val="tx1"/>
                </a:solidFill>
                <a:effectLst/>
                <a:latin typeface="+mn-lt"/>
                <a:ea typeface="+mn-ea"/>
                <a:cs typeface="+mn-cs"/>
              </a:rPr>
              <a:t>Se falando a nível mundial, em alguns países o consumo de papel no ano, tem ultrapassado dos 300 kg por pessoa.</a:t>
            </a: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pt-BR" sz="1100" kern="1200" dirty="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startAt="2"/>
              <a:tabLst/>
              <a:defRPr/>
            </a:pPr>
            <a:endParaRPr lang="pt-BR" sz="11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sz="1100" dirty="0">
                <a:solidFill>
                  <a:schemeClr val="tx1"/>
                </a:solidFill>
              </a:rPr>
              <a:t>Gerenciamento Eletrônico de Documentos (GED):</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pt-BR" sz="1100" kern="1200" dirty="0">
                <a:solidFill>
                  <a:schemeClr val="tx1"/>
                </a:solidFill>
                <a:effectLst/>
                <a:latin typeface="+mn-lt"/>
                <a:ea typeface="+mn-ea"/>
                <a:cs typeface="+mn-cs"/>
              </a:rPr>
              <a:t>No Brasil segundo Rondinelli, o </a:t>
            </a:r>
            <a:r>
              <a:rPr lang="pt-BR" sz="1200" kern="1200" dirty="0">
                <a:solidFill>
                  <a:schemeClr val="tx1"/>
                </a:solidFill>
                <a:effectLst/>
                <a:latin typeface="+mn-lt"/>
                <a:ea typeface="+mn-ea"/>
                <a:cs typeface="+mn-cs"/>
              </a:rPr>
              <a:t>Gerenciamento Eletrônico de Documentos (GED) surgiu “[...] por parte do Poder Executivo Federal, de programas voltados para a disponibilização de serviços de informações ao cidadão via internet.”.</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pt-BR" sz="1200" kern="1200" dirty="0">
                <a:solidFill>
                  <a:schemeClr val="tx1"/>
                </a:solidFill>
                <a:effectLst/>
                <a:latin typeface="+mn-lt"/>
                <a:ea typeface="+mn-ea"/>
                <a:cs typeface="+mn-cs"/>
              </a:rPr>
              <a:t>Conforme pesquisa realizada pelo Centro Nacional de Monitoramento e Alertas de Desastres Naturais (CENADEM), para 25% dos entrevistados a redução no volume de papéis nas empresas, é o principal motivo na hora de contratar serviços de GED.</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pt-BR" sz="1100" kern="1200" dirty="0">
              <a:solidFill>
                <a:schemeClr val="tx1"/>
              </a:solidFill>
              <a:effectLst/>
              <a:latin typeface="+mn-lt"/>
              <a:ea typeface="+mn-ea"/>
              <a:cs typeface="+mn-cs"/>
            </a:endParaRPr>
          </a:p>
        </p:txBody>
      </p:sp>
      <p:sp>
        <p:nvSpPr>
          <p:cNvPr id="4" name="Espaço Reservado para Número de Slide 3"/>
          <p:cNvSpPr>
            <a:spLocks noGrp="1"/>
          </p:cNvSpPr>
          <p:nvPr>
            <p:ph type="sldNum" sz="quarter" idx="5"/>
          </p:nvPr>
        </p:nvSpPr>
        <p:spPr/>
        <p:txBody>
          <a:bodyPr/>
          <a:lstStyle/>
          <a:p>
            <a:fld id="{3E27B567-CBEE-4DE2-B986-164A8C49E94C}" type="slidenum">
              <a:rPr lang="pt-BR" smtClean="0"/>
              <a:t>2</a:t>
            </a:fld>
            <a:endParaRPr lang="pt-BR"/>
          </a:p>
        </p:txBody>
      </p:sp>
    </p:spTree>
    <p:extLst>
      <p:ext uri="{BB962C8B-B14F-4D97-AF65-F5344CB8AC3E}">
        <p14:creationId xmlns:p14="http://schemas.microsoft.com/office/powerpoint/2010/main" val="2578843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sz="1200" dirty="0">
                <a:solidFill>
                  <a:schemeClr val="tx1"/>
                </a:solidFill>
              </a:rPr>
              <a:t>A </a:t>
            </a:r>
            <a:r>
              <a:rPr lang="pt-BR" sz="1200" kern="1200" dirty="0">
                <a:solidFill>
                  <a:schemeClr val="tx1"/>
                </a:solidFill>
                <a:effectLst/>
                <a:latin typeface="+mn-lt"/>
                <a:ea typeface="+mn-ea"/>
                <a:cs typeface="+mn-cs"/>
              </a:rPr>
              <a:t>população urbana do Brasil, </a:t>
            </a:r>
            <a:r>
              <a:rPr lang="pt-BR" sz="1200" dirty="0">
                <a:solidFill>
                  <a:schemeClr val="tx1"/>
                </a:solidFill>
              </a:rPr>
              <a:t>s</a:t>
            </a:r>
            <a:r>
              <a:rPr lang="pt-BR" sz="1100" kern="1200" dirty="0">
                <a:solidFill>
                  <a:schemeClr val="tx1"/>
                </a:solidFill>
                <a:effectLst/>
                <a:latin typeface="+mn-lt"/>
                <a:ea typeface="+mn-ea"/>
                <a:cs typeface="+mn-cs"/>
              </a:rPr>
              <a:t>egundo o Instituto Brasileiro de Geografia e Estatística (IBGE), produz diariamente cerca de 120 mil toneladas de lixo, além disso em média o consumo de papel no Brasil por ano é de 6 milhões de toneladas, conforme os dados informados pela Associação Brasileira Técnica de Celulose e Papel.</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sz="1100" kern="1200" dirty="0">
                <a:solidFill>
                  <a:schemeClr val="tx1"/>
                </a:solidFill>
                <a:effectLst/>
                <a:latin typeface="+mn-lt"/>
                <a:ea typeface="+mn-ea"/>
                <a:cs typeface="+mn-cs"/>
              </a:rPr>
              <a:t>Para se ter uma ideia em uma Escola Estadual de Barueri, no estado de São Paulo, eles utilizam em torno de 1.600 folhas de papel sulfites, para a realização de um “provão”, com apenas três ou quatro páginas.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pt-BR" sz="11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sz="1100" kern="1200" dirty="0">
                <a:solidFill>
                  <a:schemeClr val="tx1"/>
                </a:solidFill>
                <a:effectLst/>
                <a:latin typeface="+mn-lt"/>
                <a:ea typeface="+mn-ea"/>
                <a:cs typeface="+mn-cs"/>
              </a:rPr>
              <a:t>Ainda foi observado que na FAFIMAN por exemplo, para a confecção do livro de registro de classe para uma turma que possuí 30 acadêmicos é utilizado 2folhas de papel </a:t>
            </a:r>
            <a:r>
              <a:rPr lang="pt-BR" sz="1100" kern="1200" dirty="0" err="1">
                <a:solidFill>
                  <a:schemeClr val="tx1"/>
                </a:solidFill>
                <a:effectLst/>
                <a:latin typeface="+mn-lt"/>
                <a:ea typeface="+mn-ea"/>
                <a:cs typeface="+mn-cs"/>
              </a:rPr>
              <a:t>sufite</a:t>
            </a:r>
            <a:r>
              <a:rPr lang="pt-BR" sz="1100" kern="1200" dirty="0">
                <a:solidFill>
                  <a:schemeClr val="tx1"/>
                </a:solidFill>
                <a:effectLst/>
                <a:latin typeface="+mn-lt"/>
                <a:ea typeface="+mn-ea"/>
                <a:cs typeface="+mn-cs"/>
              </a:rPr>
              <a:t>, fora as capas que são feitas em material plástico.</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pt-BR" sz="11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pt-BR" sz="1100" kern="1200" dirty="0">
                <a:solidFill>
                  <a:schemeClr val="tx1"/>
                </a:solidFill>
                <a:effectLst/>
                <a:latin typeface="+mn-lt"/>
                <a:ea typeface="+mn-ea"/>
                <a:cs typeface="+mn-cs"/>
              </a:rPr>
              <a:t>Se falando a nível mundial, em alguns países o consumo de papel no ano, tem ultrapassado dos 300 kg por pessoa.</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pt-BR" sz="1100" kern="1200" dirty="0">
                <a:solidFill>
                  <a:schemeClr val="tx1"/>
                </a:solidFill>
                <a:effectLst/>
                <a:latin typeface="+mn-lt"/>
                <a:ea typeface="+mn-ea"/>
                <a:cs typeface="+mn-cs"/>
              </a:rPr>
              <a:t>Voltando a se falar a nível de Brasil, apenas 37% do papel produzido vai para a reciclagem. De todo o papel reciclado, 80% é destinado à confecção de embalagens, 18% para papéis sanitários e apenas 2% para impressão. (ou seja vamos derrubar as arvores da Amazônia e assim por diante).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startAt="2"/>
              <a:tabLst/>
              <a:defRPr/>
            </a:pPr>
            <a:endParaRPr lang="pt-BR" sz="11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pt-BR" sz="1100" dirty="0">
                <a:solidFill>
                  <a:schemeClr val="tx1"/>
                </a:solidFill>
              </a:rPr>
              <a:t>Gerenciamento Eletrônico de Documentos (GED):</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pt-BR" sz="1100" kern="1200" dirty="0">
                <a:solidFill>
                  <a:schemeClr val="tx1"/>
                </a:solidFill>
                <a:effectLst/>
                <a:latin typeface="+mn-lt"/>
                <a:ea typeface="+mn-ea"/>
                <a:cs typeface="+mn-cs"/>
              </a:rPr>
              <a:t>No Brasil segundo Rondinelli, o </a:t>
            </a:r>
            <a:r>
              <a:rPr lang="pt-BR" sz="1200" kern="1200" dirty="0">
                <a:solidFill>
                  <a:schemeClr val="tx1"/>
                </a:solidFill>
                <a:effectLst/>
                <a:latin typeface="+mn-lt"/>
                <a:ea typeface="+mn-ea"/>
                <a:cs typeface="+mn-cs"/>
              </a:rPr>
              <a:t>Gerenciamento Eletrônico de Documentos (GED) surgiu “[...] por parte do Poder Executivo Federal, de programas voltados para a disponibilização de serviços de informações ao cidadão via internet.”.</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pt-BR" sz="1200" kern="1200" dirty="0">
                <a:solidFill>
                  <a:schemeClr val="tx1"/>
                </a:solidFill>
                <a:effectLst/>
                <a:latin typeface="+mn-lt"/>
                <a:ea typeface="+mn-ea"/>
                <a:cs typeface="+mn-cs"/>
              </a:rPr>
              <a:t>Conforme pesquisa realizada pelo Centro Nacional de Monitoramento e Alertas de Desastres Naturais (CENADEM), para 25% dos entrevistados a redução no volume de papéis nas empresas, é o principal motivo na hora de contratar serviços de GED.</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pt-BR"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pt-BR" sz="1100" kern="1200" dirty="0">
              <a:solidFill>
                <a:schemeClr val="tx1"/>
              </a:solidFill>
              <a:effectLst/>
              <a:latin typeface="+mn-lt"/>
              <a:ea typeface="+mn-ea"/>
              <a:cs typeface="+mn-cs"/>
            </a:endParaRPr>
          </a:p>
        </p:txBody>
      </p:sp>
      <p:sp>
        <p:nvSpPr>
          <p:cNvPr id="4" name="Espaço Reservado para Número de Slide 3"/>
          <p:cNvSpPr>
            <a:spLocks noGrp="1"/>
          </p:cNvSpPr>
          <p:nvPr>
            <p:ph type="sldNum" sz="quarter" idx="5"/>
          </p:nvPr>
        </p:nvSpPr>
        <p:spPr/>
        <p:txBody>
          <a:bodyPr/>
          <a:lstStyle/>
          <a:p>
            <a:fld id="{3E27B567-CBEE-4DE2-B986-164A8C49E94C}" type="slidenum">
              <a:rPr lang="pt-BR" smtClean="0"/>
              <a:t>3</a:t>
            </a:fld>
            <a:endParaRPr lang="pt-BR"/>
          </a:p>
        </p:txBody>
      </p:sp>
    </p:spTree>
    <p:extLst>
      <p:ext uri="{BB962C8B-B14F-4D97-AF65-F5344CB8AC3E}">
        <p14:creationId xmlns:p14="http://schemas.microsoft.com/office/powerpoint/2010/main" val="26258374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A produção total de papel no Brasil em 2015 foi de 10,35 milhões de toneladas papéis. </a:t>
            </a:r>
          </a:p>
          <a:p>
            <a:r>
              <a:rPr lang="pt-BR" dirty="0"/>
              <a:t>Desse total, 24%. dos papéis produzidos são para imprimir e escrever, ou seja, aproximadamente 2milhões e meio de toneladas, são produzidos apenas para impressão e escrita.</a:t>
            </a:r>
          </a:p>
        </p:txBody>
      </p:sp>
      <p:sp>
        <p:nvSpPr>
          <p:cNvPr id="4" name="Espaço Reservado para Número de Slide 3"/>
          <p:cNvSpPr>
            <a:spLocks noGrp="1"/>
          </p:cNvSpPr>
          <p:nvPr>
            <p:ph type="sldNum" sz="quarter" idx="5"/>
          </p:nvPr>
        </p:nvSpPr>
        <p:spPr/>
        <p:txBody>
          <a:bodyPr/>
          <a:lstStyle/>
          <a:p>
            <a:fld id="{3E27B567-CBEE-4DE2-B986-164A8C49E94C}" type="slidenum">
              <a:rPr lang="pt-BR" smtClean="0"/>
              <a:t>4</a:t>
            </a:fld>
            <a:endParaRPr lang="pt-BR"/>
          </a:p>
        </p:txBody>
      </p:sp>
    </p:spTree>
    <p:extLst>
      <p:ext uri="{BB962C8B-B14F-4D97-AF65-F5344CB8AC3E}">
        <p14:creationId xmlns:p14="http://schemas.microsoft.com/office/powerpoint/2010/main" val="19756849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O consumo per capita brasileiro cresceu 10 kg entre 2005 e 2015, permaneceu praticamente estável de 2011 a 2014 e apresentou queda em 2015.</a:t>
            </a:r>
          </a:p>
        </p:txBody>
      </p:sp>
      <p:sp>
        <p:nvSpPr>
          <p:cNvPr id="4" name="Espaço Reservado para Número de Slide 3"/>
          <p:cNvSpPr>
            <a:spLocks noGrp="1"/>
          </p:cNvSpPr>
          <p:nvPr>
            <p:ph type="sldNum" sz="quarter" idx="5"/>
          </p:nvPr>
        </p:nvSpPr>
        <p:spPr/>
        <p:txBody>
          <a:bodyPr/>
          <a:lstStyle/>
          <a:p>
            <a:fld id="{3E27B567-CBEE-4DE2-B986-164A8C49E94C}" type="slidenum">
              <a:rPr lang="pt-BR" smtClean="0"/>
              <a:t>5</a:t>
            </a:fld>
            <a:endParaRPr lang="pt-BR"/>
          </a:p>
        </p:txBody>
      </p:sp>
    </p:spTree>
    <p:extLst>
      <p:ext uri="{BB962C8B-B14F-4D97-AF65-F5344CB8AC3E}">
        <p14:creationId xmlns:p14="http://schemas.microsoft.com/office/powerpoint/2010/main" val="4053286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Foram analisados neste trabalho para dentro da instituição FAFIMAN, os seguintes problemas que queremos corrigir são:</a:t>
            </a:r>
          </a:p>
        </p:txBody>
      </p:sp>
      <p:sp>
        <p:nvSpPr>
          <p:cNvPr id="4" name="Espaço Reservado para Número de Slide 3"/>
          <p:cNvSpPr>
            <a:spLocks noGrp="1"/>
          </p:cNvSpPr>
          <p:nvPr>
            <p:ph type="sldNum" sz="quarter" idx="5"/>
          </p:nvPr>
        </p:nvSpPr>
        <p:spPr/>
        <p:txBody>
          <a:bodyPr/>
          <a:lstStyle/>
          <a:p>
            <a:fld id="{3E27B567-CBEE-4DE2-B986-164A8C49E94C}" type="slidenum">
              <a:rPr lang="pt-BR" smtClean="0"/>
              <a:t>6</a:t>
            </a:fld>
            <a:endParaRPr lang="pt-BR"/>
          </a:p>
        </p:txBody>
      </p:sp>
    </p:spTree>
    <p:extLst>
      <p:ext uri="{BB962C8B-B14F-4D97-AF65-F5344CB8AC3E}">
        <p14:creationId xmlns:p14="http://schemas.microsoft.com/office/powerpoint/2010/main" val="390466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marL="171450" indent="-171450">
              <a:buFont typeface="Arial" panose="020B0604020202020204" pitchFamily="34" charset="0"/>
              <a:buChar char="•"/>
            </a:pPr>
            <a:r>
              <a:rPr lang="pt-BR" dirty="0"/>
              <a:t>Falta o desenvolvimento de algumas funcionalidades como a tela de login em ambas aplicações;</a:t>
            </a:r>
          </a:p>
          <a:p>
            <a:pPr marL="171450" indent="-171450">
              <a:buFont typeface="Arial" panose="020B0604020202020204" pitchFamily="34" charset="0"/>
              <a:buChar char="•"/>
            </a:pPr>
            <a:r>
              <a:rPr lang="pt-BR" dirty="0"/>
              <a:t>Falta o desenvolvimento da aplicação servidora;</a:t>
            </a:r>
          </a:p>
          <a:p>
            <a:pPr marL="171450" indent="-171450">
              <a:buFont typeface="Arial" panose="020B0604020202020204" pitchFamily="34" charset="0"/>
              <a:buChar char="•"/>
            </a:pPr>
            <a:r>
              <a:rPr lang="pt-BR" dirty="0"/>
              <a:t>Falta o desenvolvimento da ferramenta de sincronização em ambas as aplicações;</a:t>
            </a:r>
          </a:p>
          <a:p>
            <a:pPr marL="171450" indent="-171450">
              <a:buFont typeface="Arial" panose="020B0604020202020204" pitchFamily="34" charset="0"/>
              <a:buChar char="•"/>
            </a:pPr>
            <a:r>
              <a:rPr lang="pt-BR" dirty="0"/>
              <a:t>Falta o desenvolvimento da tela de cadastros de pessoas na aplicação desktop (que irá contemplar os docentes, acadêmicos e funcionários que tem acesso as aplicações “funcionários da secretaria).</a:t>
            </a:r>
          </a:p>
        </p:txBody>
      </p:sp>
      <p:sp>
        <p:nvSpPr>
          <p:cNvPr id="4" name="Espaço Reservado para Número de Slide 3"/>
          <p:cNvSpPr>
            <a:spLocks noGrp="1"/>
          </p:cNvSpPr>
          <p:nvPr>
            <p:ph type="sldNum" sz="quarter" idx="5"/>
          </p:nvPr>
        </p:nvSpPr>
        <p:spPr/>
        <p:txBody>
          <a:bodyPr/>
          <a:lstStyle/>
          <a:p>
            <a:fld id="{3E27B567-CBEE-4DE2-B986-164A8C49E94C}" type="slidenum">
              <a:rPr lang="pt-BR" smtClean="0"/>
              <a:t>8</a:t>
            </a:fld>
            <a:endParaRPr lang="pt-BR"/>
          </a:p>
        </p:txBody>
      </p:sp>
    </p:spTree>
    <p:extLst>
      <p:ext uri="{BB962C8B-B14F-4D97-AF65-F5344CB8AC3E}">
        <p14:creationId xmlns:p14="http://schemas.microsoft.com/office/powerpoint/2010/main" val="1331492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pt-BR"/>
              <a:t>Clique para editar o título mestre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 Panorâmica com Le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 texto mestre</a:t>
            </a:r>
          </a:p>
        </p:txBody>
      </p:sp>
      <p:sp>
        <p:nvSpPr>
          <p:cNvPr id="3" name="Date Placeholder 2"/>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pt-BR"/>
              <a:t>Clique para editar o título mestre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pt-BR"/>
              <a:t>Clique para editar o título mestre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a:t>Clique para editar o texto mestre</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pt-BR"/>
              <a:t>Clique para editar o título mestre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pt-BR"/>
              <a:t>Clique para editar o título mestre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pt-BR"/>
              <a:t>Clique para editar o texto mestre</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pt-BR"/>
              <a:t>Clique para editar o título mestre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pt-BR"/>
              <a:t>Clique para editar o texto mestre</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nchor="ct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pt-BR"/>
              <a:t>Clique para editar o título mestre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pt-BR"/>
              <a:t>Clique para editar o título mestre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Date Placeholder 4"/>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pt-BR"/>
              <a:t>Clique para editar o título mestre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 texto mestre</a:t>
            </a:r>
          </a:p>
        </p:txBody>
      </p:sp>
      <p:sp>
        <p:nvSpPr>
          <p:cNvPr id="5" name="Date Placeholder 4"/>
          <p:cNvSpPr>
            <a:spLocks noGrp="1"/>
          </p:cNvSpPr>
          <p:nvPr>
            <p:ph type="dt" sz="half" idx="10"/>
          </p:nvPr>
        </p:nvSpPr>
        <p:spPr/>
        <p:txBody>
          <a:bodyPr/>
          <a:lstStyle/>
          <a:p>
            <a:fld id="{B61BEF0D-F0BB-DE4B-95CE-6DB70DBA9567}" type="datetimeFigureOut">
              <a:rPr lang="en-US" dirty="0"/>
              <a:pPr/>
              <a:t>9/4/2019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9/4/2019</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973393"/>
            <a:ext cx="12192000" cy="2639961"/>
          </a:xfrm>
        </p:spPr>
        <p:txBody>
          <a:bodyPr>
            <a:normAutofit/>
          </a:bodyPr>
          <a:lstStyle/>
          <a:p>
            <a:pPr algn="ctr"/>
            <a:r>
              <a:rPr lang="pt-BR" sz="4400" b="1" dirty="0">
                <a:solidFill>
                  <a:srgbClr val="FFFF00"/>
                </a:solidFill>
              </a:rPr>
              <a:t>IAMHERE</a:t>
            </a:r>
            <a:br>
              <a:rPr lang="pt-BR" sz="4400" b="1" dirty="0">
                <a:solidFill>
                  <a:srgbClr val="FFFF00"/>
                </a:solidFill>
              </a:rPr>
            </a:br>
            <a:r>
              <a:rPr lang="pt-BR" sz="4400" b="1" dirty="0">
                <a:solidFill>
                  <a:srgbClr val="FFFF00"/>
                </a:solidFill>
              </a:rPr>
              <a:t>APLICATIVO DE CONTROLE DE FREQUÊNCIA</a:t>
            </a:r>
            <a:endParaRPr lang="pt-BR" sz="4400" dirty="0">
              <a:solidFill>
                <a:srgbClr val="FFFF00"/>
              </a:solidFill>
            </a:endParaRPr>
          </a:p>
        </p:txBody>
      </p:sp>
      <p:sp>
        <p:nvSpPr>
          <p:cNvPr id="3" name="Subtítulo 2"/>
          <p:cNvSpPr>
            <a:spLocks noGrp="1"/>
          </p:cNvSpPr>
          <p:nvPr>
            <p:ph type="subTitle" idx="1"/>
          </p:nvPr>
        </p:nvSpPr>
        <p:spPr>
          <a:xfrm>
            <a:off x="1051408" y="4740741"/>
            <a:ext cx="10982633" cy="1947333"/>
          </a:xfrm>
        </p:spPr>
        <p:txBody>
          <a:bodyPr>
            <a:normAutofit fontScale="92500" lnSpcReduction="10000"/>
          </a:bodyPr>
          <a:lstStyle/>
          <a:p>
            <a:pPr algn="r"/>
            <a:r>
              <a:rPr lang="pt-BR" dirty="0">
                <a:solidFill>
                  <a:schemeClr val="tx1"/>
                </a:solidFill>
              </a:rPr>
              <a:t>Trabalho de Conclusão de Curso</a:t>
            </a:r>
          </a:p>
          <a:p>
            <a:pPr algn="r"/>
            <a:r>
              <a:rPr lang="pt-BR" dirty="0">
                <a:solidFill>
                  <a:schemeClr val="tx1"/>
                </a:solidFill>
              </a:rPr>
              <a:t>4° Ciência da Computação</a:t>
            </a:r>
          </a:p>
          <a:p>
            <a:pPr algn="r"/>
            <a:r>
              <a:rPr lang="pt-BR" dirty="0">
                <a:solidFill>
                  <a:schemeClr val="tx1"/>
                </a:solidFill>
              </a:rPr>
              <a:t>Acadêmico: Rafael José </a:t>
            </a:r>
            <a:r>
              <a:rPr lang="pt-BR" dirty="0" err="1">
                <a:solidFill>
                  <a:schemeClr val="tx1"/>
                </a:solidFill>
              </a:rPr>
              <a:t>Matia</a:t>
            </a:r>
            <a:r>
              <a:rPr lang="pt-BR" dirty="0">
                <a:solidFill>
                  <a:schemeClr val="tx1"/>
                </a:solidFill>
              </a:rPr>
              <a:t> de Sá Teles</a:t>
            </a:r>
          </a:p>
          <a:p>
            <a:pPr algn="r"/>
            <a:r>
              <a:rPr lang="pt-BR" dirty="0">
                <a:solidFill>
                  <a:schemeClr val="tx1"/>
                </a:solidFill>
              </a:rPr>
              <a:t>Orientador: Prof. Itamar </a:t>
            </a:r>
            <a:r>
              <a:rPr lang="pt-BR" dirty="0" err="1">
                <a:solidFill>
                  <a:schemeClr val="tx1"/>
                </a:solidFill>
              </a:rPr>
              <a:t>Solopak</a:t>
            </a:r>
            <a:endParaRPr lang="pt-BR" dirty="0">
              <a:solidFill>
                <a:schemeClr val="tx1"/>
              </a:solidFill>
            </a:endParaRPr>
          </a:p>
          <a:p>
            <a:pPr algn="r"/>
            <a:r>
              <a:rPr lang="pt-BR" dirty="0">
                <a:solidFill>
                  <a:schemeClr val="tx1"/>
                </a:solidFill>
              </a:rPr>
              <a:t>Mandaguari-PR – 2019</a:t>
            </a:r>
          </a:p>
        </p:txBody>
      </p:sp>
      <p:sp>
        <p:nvSpPr>
          <p:cNvPr id="4" name="Subtítulo 2">
            <a:extLst>
              <a:ext uri="{FF2B5EF4-FFF2-40B4-BE49-F238E27FC236}">
                <a16:creationId xmlns:a16="http://schemas.microsoft.com/office/drawing/2014/main" id="{4CE03EB1-CB20-4841-94CC-B3B93FE484E7}"/>
              </a:ext>
            </a:extLst>
          </p:cNvPr>
          <p:cNvSpPr txBox="1">
            <a:spLocks/>
          </p:cNvSpPr>
          <p:nvPr/>
        </p:nvSpPr>
        <p:spPr>
          <a:xfrm>
            <a:off x="0" y="8869"/>
            <a:ext cx="12192000" cy="448331"/>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tx1"/>
              </a:buClr>
              <a:buSzPct val="80000"/>
              <a:buFont typeface="Wingdings 3" panose="05040102010807070707" pitchFamily="18" charset="2"/>
              <a:buNone/>
              <a:defRPr sz="2100" kern="1200" cap="none">
                <a:solidFill>
                  <a:schemeClr val="bg2">
                    <a:lumMod val="75000"/>
                  </a:schemeClr>
                </a:solidFill>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8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6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80000"/>
              <a:buFont typeface="Wingdings 3" panose="05040102010807070707" pitchFamily="18" charset="2"/>
              <a:buNone/>
              <a:defRPr sz="1400" kern="1200" cap="none">
                <a:solidFill>
                  <a:schemeClr val="tx1">
                    <a:tint val="75000"/>
                  </a:schemeClr>
                </a:solidFill>
                <a:effectLst/>
                <a:latin typeface="+mn-lt"/>
                <a:ea typeface="+mn-ea"/>
                <a:cs typeface="+mn-cs"/>
              </a:defRPr>
            </a:lvl9pPr>
          </a:lstStyle>
          <a:p>
            <a:pPr algn="ctr"/>
            <a:r>
              <a:rPr lang="pt-BR" sz="2200" dirty="0">
                <a:solidFill>
                  <a:schemeClr val="tx1"/>
                </a:solidFill>
              </a:rPr>
              <a:t>FUNDAÇÃO FACULDADE FILOSOFIA CIÊNCIAS E LETRAS DE MANDAGUARI</a:t>
            </a:r>
          </a:p>
        </p:txBody>
      </p:sp>
    </p:spTree>
    <p:extLst>
      <p:ext uri="{BB962C8B-B14F-4D97-AF65-F5344CB8AC3E}">
        <p14:creationId xmlns:p14="http://schemas.microsoft.com/office/powerpoint/2010/main" val="1088974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631203" y="457200"/>
            <a:ext cx="8534400" cy="1138399"/>
          </a:xfrm>
        </p:spPr>
        <p:txBody>
          <a:bodyPr>
            <a:normAutofit/>
          </a:bodyPr>
          <a:lstStyle/>
          <a:p>
            <a:r>
              <a:rPr lang="pt-BR" sz="3200" dirty="0">
                <a:solidFill>
                  <a:schemeClr val="tx1"/>
                </a:solidFill>
              </a:rPr>
              <a:t>Diagrama Entidade Relacionamento</a:t>
            </a:r>
            <a:endParaRPr lang="pt-BR" sz="2800" dirty="0">
              <a:solidFill>
                <a:schemeClr val="tx1"/>
              </a:solidFill>
            </a:endParaRPr>
          </a:p>
          <a:p>
            <a:pPr lvl="1"/>
            <a:endParaRPr lang="pt-BR" sz="2800" dirty="0">
              <a:solidFill>
                <a:schemeClr val="tx1"/>
              </a:solidFill>
            </a:endParaRPr>
          </a:p>
          <a:p>
            <a:pPr marL="0" indent="0">
              <a:buNone/>
            </a:pPr>
            <a:endParaRPr lang="pt-BR" sz="3200" dirty="0">
              <a:solidFill>
                <a:schemeClr val="tx1"/>
              </a:solidFill>
            </a:endParaRPr>
          </a:p>
        </p:txBody>
      </p:sp>
      <p:pic>
        <p:nvPicPr>
          <p:cNvPr id="6" name="Imagem 5">
            <a:extLst>
              <a:ext uri="{FF2B5EF4-FFF2-40B4-BE49-F238E27FC236}">
                <a16:creationId xmlns:a16="http://schemas.microsoft.com/office/drawing/2014/main" id="{267F060D-C289-4F24-9B21-56D46719D9D2}"/>
              </a:ext>
            </a:extLst>
          </p:cNvPr>
          <p:cNvPicPr>
            <a:picLocks noChangeAspect="1"/>
          </p:cNvPicPr>
          <p:nvPr/>
        </p:nvPicPr>
        <p:blipFill>
          <a:blip r:embed="rId2"/>
          <a:stretch>
            <a:fillRect/>
          </a:stretch>
        </p:blipFill>
        <p:spPr>
          <a:xfrm>
            <a:off x="631203" y="823751"/>
            <a:ext cx="10929594" cy="5734050"/>
          </a:xfrm>
          <a:prstGeom prst="rect">
            <a:avLst/>
          </a:prstGeom>
        </p:spPr>
      </p:pic>
    </p:spTree>
    <p:extLst>
      <p:ext uri="{BB962C8B-B14F-4D97-AF65-F5344CB8AC3E}">
        <p14:creationId xmlns:p14="http://schemas.microsoft.com/office/powerpoint/2010/main" val="1030887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91447" y="644202"/>
            <a:ext cx="8534400" cy="1507067"/>
          </a:xfrm>
        </p:spPr>
        <p:txBody>
          <a:bodyPr/>
          <a:lstStyle/>
          <a:p>
            <a:r>
              <a:rPr lang="pt-BR" dirty="0">
                <a:solidFill>
                  <a:srgbClr val="FFFF00"/>
                </a:solidFill>
              </a:rPr>
              <a:t>DEMONSTRAÇÃO</a:t>
            </a:r>
          </a:p>
        </p:txBody>
      </p:sp>
      <p:pic>
        <p:nvPicPr>
          <p:cNvPr id="3" name="Imagem 2">
            <a:extLst>
              <a:ext uri="{FF2B5EF4-FFF2-40B4-BE49-F238E27FC236}">
                <a16:creationId xmlns:a16="http://schemas.microsoft.com/office/drawing/2014/main" id="{6DABE1E4-BF81-4233-8D35-1FA981559AD4}"/>
              </a:ext>
            </a:extLst>
          </p:cNvPr>
          <p:cNvPicPr>
            <a:picLocks noChangeAspect="1"/>
          </p:cNvPicPr>
          <p:nvPr/>
        </p:nvPicPr>
        <p:blipFill>
          <a:blip r:embed="rId2"/>
          <a:stretch>
            <a:fillRect/>
          </a:stretch>
        </p:blipFill>
        <p:spPr>
          <a:xfrm>
            <a:off x="5257800" y="366712"/>
            <a:ext cx="2952750" cy="6124575"/>
          </a:xfrm>
          <a:prstGeom prst="rect">
            <a:avLst/>
          </a:prstGeom>
        </p:spPr>
      </p:pic>
    </p:spTree>
    <p:extLst>
      <p:ext uri="{BB962C8B-B14F-4D97-AF65-F5344CB8AC3E}">
        <p14:creationId xmlns:p14="http://schemas.microsoft.com/office/powerpoint/2010/main" val="2548157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App">
            <a:hlinkClick r:id="" action="ppaction://media"/>
            <a:extLst>
              <a:ext uri="{FF2B5EF4-FFF2-40B4-BE49-F238E27FC236}">
                <a16:creationId xmlns:a16="http://schemas.microsoft.com/office/drawing/2014/main" id="{A37AD5A6-057E-40BE-B9BE-9A46A0984E5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57250" y="241300"/>
            <a:ext cx="10477500" cy="6375400"/>
          </a:xfrm>
          <a:prstGeom prst="rect">
            <a:avLst/>
          </a:prstGeom>
        </p:spPr>
      </p:pic>
    </p:spTree>
    <p:extLst>
      <p:ext uri="{BB962C8B-B14F-4D97-AF65-F5344CB8AC3E}">
        <p14:creationId xmlns:p14="http://schemas.microsoft.com/office/powerpoint/2010/main" val="28471760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fullScrn="1">
              <p:cMediaNode vol="80000" mute="1">
                <p:cTn id="7" fill="hold" display="0">
                  <p:stCondLst>
                    <p:cond delay="indefinite"/>
                  </p:stCondLst>
                </p:cTn>
                <p:tgtEl>
                  <p:spTgt spid="6"/>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25185" y="326150"/>
            <a:ext cx="8534400" cy="1507067"/>
          </a:xfrm>
        </p:spPr>
        <p:txBody>
          <a:bodyPr/>
          <a:lstStyle/>
          <a:p>
            <a:r>
              <a:rPr lang="pt-BR" dirty="0">
                <a:solidFill>
                  <a:srgbClr val="FFFF00"/>
                </a:solidFill>
              </a:rPr>
              <a:t>Conclusão </a:t>
            </a:r>
          </a:p>
        </p:txBody>
      </p:sp>
      <p:sp>
        <p:nvSpPr>
          <p:cNvPr id="4" name="Espaço Reservado para Conteúdo 3"/>
          <p:cNvSpPr>
            <a:spLocks noGrp="1"/>
          </p:cNvSpPr>
          <p:nvPr>
            <p:ph idx="1"/>
          </p:nvPr>
        </p:nvSpPr>
        <p:spPr>
          <a:xfrm>
            <a:off x="525185" y="1833216"/>
            <a:ext cx="11141630" cy="3538883"/>
          </a:xfrm>
        </p:spPr>
        <p:txBody>
          <a:bodyPr>
            <a:normAutofit/>
          </a:bodyPr>
          <a:lstStyle/>
          <a:p>
            <a:r>
              <a:rPr lang="pt-BR" sz="2400" dirty="0">
                <a:solidFill>
                  <a:schemeClr val="tx1"/>
                </a:solidFill>
              </a:rPr>
              <a:t>Agilidade na execução da atividade docente;</a:t>
            </a:r>
          </a:p>
          <a:p>
            <a:r>
              <a:rPr lang="pt-BR" sz="2400" dirty="0">
                <a:solidFill>
                  <a:schemeClr val="tx1"/>
                </a:solidFill>
              </a:rPr>
              <a:t>Automatização e centralização das informações do controle de frequência;</a:t>
            </a:r>
          </a:p>
          <a:p>
            <a:r>
              <a:rPr lang="pt-BR" sz="2400" dirty="0">
                <a:solidFill>
                  <a:schemeClr val="tx1"/>
                </a:solidFill>
              </a:rPr>
              <a:t>Redução de custos e perda de tempo.</a:t>
            </a:r>
          </a:p>
          <a:p>
            <a:endParaRPr lang="pt-BR" sz="2400" dirty="0">
              <a:solidFill>
                <a:schemeClr val="tx1"/>
              </a:solidFill>
            </a:endParaRPr>
          </a:p>
          <a:p>
            <a:endParaRPr lang="pt-BR" sz="2400" dirty="0">
              <a:solidFill>
                <a:schemeClr val="tx1"/>
              </a:solidFill>
            </a:endParaRPr>
          </a:p>
        </p:txBody>
      </p:sp>
    </p:spTree>
    <p:extLst>
      <p:ext uri="{BB962C8B-B14F-4D97-AF65-F5344CB8AC3E}">
        <p14:creationId xmlns:p14="http://schemas.microsoft.com/office/powerpoint/2010/main" val="24708467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8925" y="352654"/>
            <a:ext cx="8534400" cy="1507067"/>
          </a:xfrm>
        </p:spPr>
        <p:txBody>
          <a:bodyPr>
            <a:normAutofit fontScale="90000"/>
          </a:bodyPr>
          <a:lstStyle/>
          <a:p>
            <a:r>
              <a:rPr lang="pt-BR" dirty="0">
                <a:solidFill>
                  <a:srgbClr val="FFFF00"/>
                </a:solidFill>
              </a:rPr>
              <a:t>Sugestões para trabalhos futuros</a:t>
            </a:r>
            <a:br>
              <a:rPr lang="pt-BR" dirty="0">
                <a:solidFill>
                  <a:srgbClr val="FFFF00"/>
                </a:solidFill>
              </a:rPr>
            </a:br>
            <a:endParaRPr lang="pt-BR" dirty="0">
              <a:solidFill>
                <a:srgbClr val="FFFF00"/>
              </a:solidFill>
            </a:endParaRPr>
          </a:p>
        </p:txBody>
      </p:sp>
      <p:sp>
        <p:nvSpPr>
          <p:cNvPr id="4" name="Espaço Reservado para Conteúdo 3"/>
          <p:cNvSpPr>
            <a:spLocks noGrp="1"/>
          </p:cNvSpPr>
          <p:nvPr>
            <p:ph idx="1"/>
          </p:nvPr>
        </p:nvSpPr>
        <p:spPr>
          <a:xfrm>
            <a:off x="819567" y="1337062"/>
            <a:ext cx="8534400" cy="3851718"/>
          </a:xfrm>
        </p:spPr>
        <p:txBody>
          <a:bodyPr>
            <a:normAutofit/>
          </a:bodyPr>
          <a:lstStyle/>
          <a:p>
            <a:r>
              <a:rPr lang="pt-BR" dirty="0">
                <a:solidFill>
                  <a:schemeClr val="tx1"/>
                </a:solidFill>
              </a:rPr>
              <a:t>Notificações de horário das aulas;</a:t>
            </a:r>
          </a:p>
          <a:p>
            <a:r>
              <a:rPr lang="pt-BR" dirty="0">
                <a:solidFill>
                  <a:schemeClr val="tx1"/>
                </a:solidFill>
              </a:rPr>
              <a:t>Envio de horário das aulas aos acadêmicos pelo WhatsApp;</a:t>
            </a:r>
          </a:p>
          <a:p>
            <a:r>
              <a:rPr lang="pt-BR" dirty="0">
                <a:solidFill>
                  <a:schemeClr val="tx1"/>
                </a:solidFill>
              </a:rPr>
              <a:t>Integração com o sistema da </a:t>
            </a:r>
            <a:r>
              <a:rPr lang="pt-BR" dirty="0" err="1">
                <a:solidFill>
                  <a:schemeClr val="tx1"/>
                </a:solidFill>
              </a:rPr>
              <a:t>Elotech</a:t>
            </a:r>
            <a:r>
              <a:rPr lang="pt-BR" dirty="0">
                <a:solidFill>
                  <a:schemeClr val="tx1"/>
                </a:solidFill>
              </a:rPr>
              <a:t>;</a:t>
            </a:r>
          </a:p>
          <a:p>
            <a:r>
              <a:rPr lang="pt-BR" dirty="0">
                <a:solidFill>
                  <a:schemeClr val="tx1"/>
                </a:solidFill>
              </a:rPr>
              <a:t>Lançamento de Notas;</a:t>
            </a:r>
          </a:p>
          <a:p>
            <a:r>
              <a:rPr lang="pt-BR" dirty="0">
                <a:solidFill>
                  <a:schemeClr val="tx1"/>
                </a:solidFill>
              </a:rPr>
              <a:t>Agenda de Trabalhos e Provas.</a:t>
            </a:r>
          </a:p>
          <a:p>
            <a:endParaRPr lang="pt-BR" dirty="0">
              <a:solidFill>
                <a:schemeClr val="tx1"/>
              </a:solidFill>
            </a:endParaRPr>
          </a:p>
        </p:txBody>
      </p:sp>
    </p:spTree>
    <p:extLst>
      <p:ext uri="{BB962C8B-B14F-4D97-AF65-F5344CB8AC3E}">
        <p14:creationId xmlns:p14="http://schemas.microsoft.com/office/powerpoint/2010/main" val="3254128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58925" y="352655"/>
            <a:ext cx="8534400" cy="809395"/>
          </a:xfrm>
        </p:spPr>
        <p:txBody>
          <a:bodyPr>
            <a:normAutofit/>
          </a:bodyPr>
          <a:lstStyle/>
          <a:p>
            <a:r>
              <a:rPr lang="pt-BR" dirty="0">
                <a:solidFill>
                  <a:srgbClr val="FFFF00"/>
                </a:solidFill>
              </a:rPr>
              <a:t>REFERENCIAS BIBLIOGRÁFICAS</a:t>
            </a:r>
          </a:p>
        </p:txBody>
      </p:sp>
      <p:sp>
        <p:nvSpPr>
          <p:cNvPr id="4" name="Espaço Reservado para Conteúdo 3"/>
          <p:cNvSpPr>
            <a:spLocks noGrp="1"/>
          </p:cNvSpPr>
          <p:nvPr>
            <p:ph idx="1"/>
          </p:nvPr>
        </p:nvSpPr>
        <p:spPr>
          <a:xfrm>
            <a:off x="458925" y="1314450"/>
            <a:ext cx="10323374" cy="5190896"/>
          </a:xfrm>
        </p:spPr>
        <p:txBody>
          <a:bodyPr>
            <a:normAutofit fontScale="47500" lnSpcReduction="20000"/>
          </a:bodyPr>
          <a:lstStyle/>
          <a:p>
            <a:r>
              <a:rPr lang="pt-BR" dirty="0">
                <a:solidFill>
                  <a:schemeClr val="tx1"/>
                </a:solidFill>
              </a:rPr>
              <a:t>FONSECA, Hamilton. Desperdício de papel nas empresas pode ser reduzido. Curitiba-</a:t>
            </a:r>
            <a:r>
              <a:rPr lang="pt-BR" dirty="0" err="1">
                <a:solidFill>
                  <a:schemeClr val="tx1"/>
                </a:solidFill>
              </a:rPr>
              <a:t>pr</a:t>
            </a:r>
            <a:r>
              <a:rPr lang="pt-BR" dirty="0">
                <a:solidFill>
                  <a:schemeClr val="tx1"/>
                </a:solidFill>
              </a:rPr>
              <a:t>: Bem Paraná, 2018. Disponível em: &lt;https://www.bemparana.com.br/noticia/desperdicio-de-papel-nas-empresas-pode-ser-reduzido#.XUHKfOhKi1t&gt;. Acesso em: 16 mar. 2019.</a:t>
            </a:r>
          </a:p>
          <a:p>
            <a:r>
              <a:rPr lang="pt-BR" dirty="0">
                <a:solidFill>
                  <a:schemeClr val="tx1"/>
                </a:solidFill>
              </a:rPr>
              <a:t>MAZETTO JUNIOR, Milton; NAVARRO, Thaís; MAZETTO, </a:t>
            </a:r>
            <a:r>
              <a:rPr lang="pt-BR" dirty="0" err="1">
                <a:solidFill>
                  <a:schemeClr val="tx1"/>
                </a:solidFill>
              </a:rPr>
              <a:t>Polliana</a:t>
            </a:r>
            <a:r>
              <a:rPr lang="pt-BR" dirty="0">
                <a:solidFill>
                  <a:schemeClr val="tx1"/>
                </a:solidFill>
              </a:rPr>
              <a:t> Navarro. As Verdades do Uso do Papel. [s. L.]: </a:t>
            </a:r>
            <a:r>
              <a:rPr lang="pt-BR" dirty="0" err="1">
                <a:solidFill>
                  <a:schemeClr val="tx1"/>
                </a:solidFill>
              </a:rPr>
              <a:t>Popscience</a:t>
            </a:r>
            <a:r>
              <a:rPr lang="pt-BR" dirty="0">
                <a:solidFill>
                  <a:schemeClr val="tx1"/>
                </a:solidFill>
              </a:rPr>
              <a:t>, [20--]. Disponível em: &lt;http://popscience.com.br/as-verdades-do-uso-do-papel&gt;. Acesso em: 16 mar. 2019.</a:t>
            </a:r>
          </a:p>
          <a:p>
            <a:r>
              <a:rPr lang="pt-BR" dirty="0">
                <a:solidFill>
                  <a:schemeClr val="tx1"/>
                </a:solidFill>
              </a:rPr>
              <a:t>WRANY, Martina Gonzaga. Gerenciamento eletrônico de documentos: um estudo de caso. Rio Grande / </a:t>
            </a:r>
            <a:r>
              <a:rPr lang="pt-BR" dirty="0" err="1">
                <a:solidFill>
                  <a:schemeClr val="tx1"/>
                </a:solidFill>
              </a:rPr>
              <a:t>Rs</a:t>
            </a:r>
            <a:r>
              <a:rPr lang="pt-BR" dirty="0">
                <a:solidFill>
                  <a:schemeClr val="tx1"/>
                </a:solidFill>
              </a:rPr>
              <a:t>: </a:t>
            </a:r>
            <a:r>
              <a:rPr lang="pt-BR" dirty="0" err="1">
                <a:solidFill>
                  <a:schemeClr val="tx1"/>
                </a:solidFill>
              </a:rPr>
              <a:t>Ufrgs</a:t>
            </a:r>
            <a:r>
              <a:rPr lang="pt-BR" dirty="0">
                <a:solidFill>
                  <a:schemeClr val="tx1"/>
                </a:solidFill>
              </a:rPr>
              <a:t>, 2011. Disponível em: &lt;http://repositorio.furg.br/</a:t>
            </a:r>
            <a:r>
              <a:rPr lang="pt-BR" dirty="0" err="1">
                <a:solidFill>
                  <a:schemeClr val="tx1"/>
                </a:solidFill>
              </a:rPr>
              <a:t>bitstream</a:t>
            </a:r>
            <a:r>
              <a:rPr lang="pt-BR" dirty="0">
                <a:solidFill>
                  <a:schemeClr val="tx1"/>
                </a:solidFill>
              </a:rPr>
              <a:t>/</a:t>
            </a:r>
            <a:r>
              <a:rPr lang="pt-BR" dirty="0" err="1">
                <a:solidFill>
                  <a:schemeClr val="tx1"/>
                </a:solidFill>
              </a:rPr>
              <a:t>handle</a:t>
            </a:r>
            <a:r>
              <a:rPr lang="pt-BR" dirty="0">
                <a:solidFill>
                  <a:schemeClr val="tx1"/>
                </a:solidFill>
              </a:rPr>
              <a:t>/1/5935/Gerenciamento%20eletr%C3%B4nico%20de%20documentos%20-%20um%20estudo%20de%20caso.pdf?sequence=1&gt;. Acesso em: 20 mar. 2019.</a:t>
            </a:r>
          </a:p>
          <a:p>
            <a:r>
              <a:rPr lang="pt-BR" dirty="0">
                <a:solidFill>
                  <a:schemeClr val="tx1"/>
                </a:solidFill>
              </a:rPr>
              <a:t>FAYAD; SCHMIDT. PROJETO DE SOFTWARE ORIENTADO A OBJETO: Frameworks. Campina Grande: </a:t>
            </a:r>
            <a:r>
              <a:rPr lang="pt-BR" dirty="0" err="1">
                <a:solidFill>
                  <a:schemeClr val="tx1"/>
                </a:solidFill>
              </a:rPr>
              <a:t>Ufcg</a:t>
            </a:r>
            <a:r>
              <a:rPr lang="pt-BR" dirty="0">
                <a:solidFill>
                  <a:schemeClr val="tx1"/>
                </a:solidFill>
              </a:rPr>
              <a:t>, 2015. 7 p. Disponível em: &lt;http://www.dsc.ufcg.edu.br/~</a:t>
            </a:r>
            <a:r>
              <a:rPr lang="pt-BR" dirty="0" err="1">
                <a:solidFill>
                  <a:schemeClr val="tx1"/>
                </a:solidFill>
              </a:rPr>
              <a:t>jacques</a:t>
            </a:r>
            <a:r>
              <a:rPr lang="pt-BR" dirty="0">
                <a:solidFill>
                  <a:schemeClr val="tx1"/>
                </a:solidFill>
              </a:rPr>
              <a:t>/cursos/</a:t>
            </a:r>
            <a:r>
              <a:rPr lang="pt-BR" dirty="0" err="1">
                <a:solidFill>
                  <a:schemeClr val="tx1"/>
                </a:solidFill>
              </a:rPr>
              <a:t>map</a:t>
            </a:r>
            <a:r>
              <a:rPr lang="pt-BR" dirty="0">
                <a:solidFill>
                  <a:schemeClr val="tx1"/>
                </a:solidFill>
              </a:rPr>
              <a:t>/</a:t>
            </a:r>
            <a:r>
              <a:rPr lang="pt-BR" dirty="0" err="1">
                <a:solidFill>
                  <a:schemeClr val="tx1"/>
                </a:solidFill>
              </a:rPr>
              <a:t>html</a:t>
            </a:r>
            <a:r>
              <a:rPr lang="pt-BR" dirty="0">
                <a:solidFill>
                  <a:schemeClr val="tx1"/>
                </a:solidFill>
              </a:rPr>
              <a:t>/frame/oque.htm&gt;. Acesso em: 16 jun. 2019</a:t>
            </a:r>
          </a:p>
          <a:p>
            <a:r>
              <a:rPr lang="pt-BR" dirty="0">
                <a:solidFill>
                  <a:schemeClr val="tx1"/>
                </a:solidFill>
              </a:rPr>
              <a:t>AFONSO, Alexandre. O que é Angular? Uberlândia, Minas Gerais: </a:t>
            </a:r>
            <a:r>
              <a:rPr lang="pt-BR" dirty="0" err="1">
                <a:solidFill>
                  <a:schemeClr val="tx1"/>
                </a:solidFill>
              </a:rPr>
              <a:t>Algaworks</a:t>
            </a:r>
            <a:r>
              <a:rPr lang="pt-BR" dirty="0">
                <a:solidFill>
                  <a:schemeClr val="tx1"/>
                </a:solidFill>
              </a:rPr>
              <a:t>, 2018. Disponível em: &lt;https://blog.algaworks.com/o-que-e-angular/&gt;. Acesso em: 27 jul. 2019.</a:t>
            </a:r>
          </a:p>
          <a:p>
            <a:r>
              <a:rPr lang="pt-BR" dirty="0">
                <a:solidFill>
                  <a:schemeClr val="tx1"/>
                </a:solidFill>
              </a:rPr>
              <a:t>CARDOSO, </a:t>
            </a:r>
            <a:r>
              <a:rPr lang="pt-BR" dirty="0" err="1">
                <a:solidFill>
                  <a:schemeClr val="tx1"/>
                </a:solidFill>
              </a:rPr>
              <a:t>HÉlio</a:t>
            </a:r>
            <a:r>
              <a:rPr lang="pt-BR" dirty="0">
                <a:solidFill>
                  <a:schemeClr val="tx1"/>
                </a:solidFill>
              </a:rPr>
              <a:t> Carlos. Curso de Delphi: O que é Delphi?. Barra da Tijuca, Rio de Janeiro: Devmedia, [20--]. (O que é Delphi?). Disponível em: &lt;https://www.devmedia.com.br/</a:t>
            </a:r>
            <a:r>
              <a:rPr lang="pt-BR" dirty="0" err="1">
                <a:solidFill>
                  <a:schemeClr val="tx1"/>
                </a:solidFill>
              </a:rPr>
              <a:t>view</a:t>
            </a:r>
            <a:r>
              <a:rPr lang="pt-BR" dirty="0">
                <a:solidFill>
                  <a:schemeClr val="tx1"/>
                </a:solidFill>
              </a:rPr>
              <a:t>/</a:t>
            </a:r>
            <a:r>
              <a:rPr lang="pt-BR" dirty="0" err="1">
                <a:solidFill>
                  <a:schemeClr val="tx1"/>
                </a:solidFill>
              </a:rPr>
              <a:t>viewaula.php?idcomp</a:t>
            </a:r>
            <a:r>
              <a:rPr lang="pt-BR" dirty="0">
                <a:solidFill>
                  <a:schemeClr val="tx1"/>
                </a:solidFill>
              </a:rPr>
              <a:t>=38188&gt;. Acesso em: 29 jul. 2019.</a:t>
            </a:r>
          </a:p>
          <a:p>
            <a:r>
              <a:rPr lang="pt-BR" dirty="0">
                <a:solidFill>
                  <a:schemeClr val="tx1"/>
                </a:solidFill>
              </a:rPr>
              <a:t>MENDES, </a:t>
            </a:r>
            <a:r>
              <a:rPr lang="pt-BR" dirty="0" err="1">
                <a:solidFill>
                  <a:schemeClr val="tx1"/>
                </a:solidFill>
              </a:rPr>
              <a:t>Wende</a:t>
            </a:r>
            <a:r>
              <a:rPr lang="pt-BR" dirty="0">
                <a:solidFill>
                  <a:schemeClr val="tx1"/>
                </a:solidFill>
              </a:rPr>
              <a:t>; SOUZA, Wilson. Papo Reto: </a:t>
            </a:r>
            <a:r>
              <a:rPr lang="pt-BR" dirty="0" err="1">
                <a:solidFill>
                  <a:schemeClr val="tx1"/>
                </a:solidFill>
              </a:rPr>
              <a:t>Vue.Js</a:t>
            </a:r>
            <a:r>
              <a:rPr lang="pt-BR" dirty="0">
                <a:solidFill>
                  <a:schemeClr val="tx1"/>
                </a:solidFill>
              </a:rPr>
              <a:t>. Moema, </a:t>
            </a:r>
            <a:r>
              <a:rPr lang="pt-BR" dirty="0" err="1">
                <a:solidFill>
                  <a:schemeClr val="tx1"/>
                </a:solidFill>
              </a:rPr>
              <a:t>SÃo</a:t>
            </a:r>
            <a:r>
              <a:rPr lang="pt-BR" dirty="0">
                <a:solidFill>
                  <a:schemeClr val="tx1"/>
                </a:solidFill>
              </a:rPr>
              <a:t> Paulo: </a:t>
            </a:r>
            <a:r>
              <a:rPr lang="pt-BR" dirty="0" err="1">
                <a:solidFill>
                  <a:schemeClr val="tx1"/>
                </a:solidFill>
              </a:rPr>
              <a:t>Bluesoft</a:t>
            </a:r>
            <a:r>
              <a:rPr lang="pt-BR" dirty="0">
                <a:solidFill>
                  <a:schemeClr val="tx1"/>
                </a:solidFill>
              </a:rPr>
              <a:t> </a:t>
            </a:r>
            <a:r>
              <a:rPr lang="pt-BR" dirty="0" err="1">
                <a:solidFill>
                  <a:schemeClr val="tx1"/>
                </a:solidFill>
              </a:rPr>
              <a:t>Labs</a:t>
            </a:r>
            <a:r>
              <a:rPr lang="pt-BR" dirty="0">
                <a:solidFill>
                  <a:schemeClr val="tx1"/>
                </a:solidFill>
              </a:rPr>
              <a:t>, 2018. Disponível em: &lt;https://labs.bluesoft.com.br/</a:t>
            </a:r>
            <a:r>
              <a:rPr lang="pt-BR" dirty="0" err="1">
                <a:solidFill>
                  <a:schemeClr val="tx1"/>
                </a:solidFill>
              </a:rPr>
              <a:t>vuejs</a:t>
            </a:r>
            <a:r>
              <a:rPr lang="pt-BR" dirty="0">
                <a:solidFill>
                  <a:schemeClr val="tx1"/>
                </a:solidFill>
              </a:rPr>
              <a:t>/&gt;. Acesso em: 28 jul. 2019.</a:t>
            </a:r>
          </a:p>
          <a:p>
            <a:r>
              <a:rPr lang="pt-BR" dirty="0">
                <a:solidFill>
                  <a:schemeClr val="tx1"/>
                </a:solidFill>
              </a:rPr>
              <a:t>EMBARCADERO. Delphi: Perguntas frequentes do Delphi. Austin, </a:t>
            </a:r>
            <a:r>
              <a:rPr lang="pt-BR" dirty="0" err="1">
                <a:solidFill>
                  <a:schemeClr val="tx1"/>
                </a:solidFill>
              </a:rPr>
              <a:t>Eua</a:t>
            </a:r>
            <a:r>
              <a:rPr lang="pt-BR" dirty="0">
                <a:solidFill>
                  <a:schemeClr val="tx1"/>
                </a:solidFill>
              </a:rPr>
              <a:t>: </a:t>
            </a:r>
            <a:r>
              <a:rPr lang="pt-BR" dirty="0" err="1">
                <a:solidFill>
                  <a:schemeClr val="tx1"/>
                </a:solidFill>
              </a:rPr>
              <a:t>Embarcadero</a:t>
            </a:r>
            <a:r>
              <a:rPr lang="pt-BR" dirty="0">
                <a:solidFill>
                  <a:schemeClr val="tx1"/>
                </a:solidFill>
              </a:rPr>
              <a:t>, [20--]. (Produtos). Disponível em: &lt;https://www.embarcadero.com/</a:t>
            </a:r>
            <a:r>
              <a:rPr lang="pt-BR" dirty="0" err="1">
                <a:solidFill>
                  <a:schemeClr val="tx1"/>
                </a:solidFill>
              </a:rPr>
              <a:t>br</a:t>
            </a:r>
            <a:r>
              <a:rPr lang="pt-BR" dirty="0">
                <a:solidFill>
                  <a:schemeClr val="tx1"/>
                </a:solidFill>
              </a:rPr>
              <a:t>/</a:t>
            </a:r>
            <a:r>
              <a:rPr lang="pt-BR" dirty="0" err="1">
                <a:solidFill>
                  <a:schemeClr val="tx1"/>
                </a:solidFill>
              </a:rPr>
              <a:t>products</a:t>
            </a:r>
            <a:r>
              <a:rPr lang="pt-BR" dirty="0">
                <a:solidFill>
                  <a:schemeClr val="tx1"/>
                </a:solidFill>
              </a:rPr>
              <a:t>/</a:t>
            </a:r>
            <a:r>
              <a:rPr lang="pt-BR" dirty="0" err="1">
                <a:solidFill>
                  <a:schemeClr val="tx1"/>
                </a:solidFill>
              </a:rPr>
              <a:t>delphi</a:t>
            </a:r>
            <a:r>
              <a:rPr lang="pt-BR" dirty="0">
                <a:solidFill>
                  <a:schemeClr val="tx1"/>
                </a:solidFill>
              </a:rPr>
              <a:t>/</a:t>
            </a:r>
            <a:r>
              <a:rPr lang="pt-BR" dirty="0" err="1">
                <a:solidFill>
                  <a:schemeClr val="tx1"/>
                </a:solidFill>
              </a:rPr>
              <a:t>faq</a:t>
            </a:r>
            <a:r>
              <a:rPr lang="pt-BR" dirty="0">
                <a:solidFill>
                  <a:schemeClr val="tx1"/>
                </a:solidFill>
              </a:rPr>
              <a:t>&gt;. Acesso em: 29 jul. 2019.</a:t>
            </a:r>
          </a:p>
          <a:p>
            <a:r>
              <a:rPr lang="pt-BR" dirty="0">
                <a:solidFill>
                  <a:schemeClr val="tx1"/>
                </a:solidFill>
              </a:rPr>
              <a:t>EMBARCADERO. RAD Studio - Delphi: Perguntas frequentes do RAD Studio. Austin, </a:t>
            </a:r>
            <a:r>
              <a:rPr lang="pt-BR" dirty="0" err="1">
                <a:solidFill>
                  <a:schemeClr val="tx1"/>
                </a:solidFill>
              </a:rPr>
              <a:t>Eua</a:t>
            </a:r>
            <a:r>
              <a:rPr lang="pt-BR" dirty="0">
                <a:solidFill>
                  <a:schemeClr val="tx1"/>
                </a:solidFill>
              </a:rPr>
              <a:t>: </a:t>
            </a:r>
            <a:r>
              <a:rPr lang="pt-BR" dirty="0" err="1">
                <a:solidFill>
                  <a:schemeClr val="tx1"/>
                </a:solidFill>
              </a:rPr>
              <a:t>Embarcadero</a:t>
            </a:r>
            <a:r>
              <a:rPr lang="pt-BR" dirty="0">
                <a:solidFill>
                  <a:schemeClr val="tx1"/>
                </a:solidFill>
              </a:rPr>
              <a:t>, [20--]. (Produtos). Disponível em: &lt;https://www.embarcadero.com/</a:t>
            </a:r>
            <a:r>
              <a:rPr lang="pt-BR" dirty="0" err="1">
                <a:solidFill>
                  <a:schemeClr val="tx1"/>
                </a:solidFill>
              </a:rPr>
              <a:t>br</a:t>
            </a:r>
            <a:r>
              <a:rPr lang="pt-BR" dirty="0">
                <a:solidFill>
                  <a:schemeClr val="tx1"/>
                </a:solidFill>
              </a:rPr>
              <a:t>/</a:t>
            </a:r>
            <a:r>
              <a:rPr lang="pt-BR" dirty="0" err="1">
                <a:solidFill>
                  <a:schemeClr val="tx1"/>
                </a:solidFill>
              </a:rPr>
              <a:t>products</a:t>
            </a:r>
            <a:r>
              <a:rPr lang="pt-BR" dirty="0">
                <a:solidFill>
                  <a:schemeClr val="tx1"/>
                </a:solidFill>
              </a:rPr>
              <a:t>/</a:t>
            </a:r>
            <a:r>
              <a:rPr lang="pt-BR" dirty="0" err="1">
                <a:solidFill>
                  <a:schemeClr val="tx1"/>
                </a:solidFill>
              </a:rPr>
              <a:t>rad-studio</a:t>
            </a:r>
            <a:r>
              <a:rPr lang="pt-BR" dirty="0">
                <a:solidFill>
                  <a:schemeClr val="tx1"/>
                </a:solidFill>
              </a:rPr>
              <a:t>/</a:t>
            </a:r>
            <a:r>
              <a:rPr lang="pt-BR" dirty="0" err="1">
                <a:solidFill>
                  <a:schemeClr val="tx1"/>
                </a:solidFill>
              </a:rPr>
              <a:t>faq</a:t>
            </a:r>
            <a:r>
              <a:rPr lang="pt-BR" dirty="0">
                <a:solidFill>
                  <a:schemeClr val="tx1"/>
                </a:solidFill>
              </a:rPr>
              <a:t>&gt;. Acesso em: 29 jul. 2019.</a:t>
            </a:r>
          </a:p>
          <a:p>
            <a:r>
              <a:rPr lang="pt-BR" dirty="0">
                <a:solidFill>
                  <a:schemeClr val="tx1"/>
                </a:solidFill>
              </a:rPr>
              <a:t>DALEPIANE, Filipe. Entenda a Delphi </a:t>
            </a:r>
            <a:r>
              <a:rPr lang="pt-BR" dirty="0" err="1">
                <a:solidFill>
                  <a:schemeClr val="tx1"/>
                </a:solidFill>
              </a:rPr>
              <a:t>Language</a:t>
            </a:r>
            <a:r>
              <a:rPr lang="pt-BR" dirty="0">
                <a:solidFill>
                  <a:schemeClr val="tx1"/>
                </a:solidFill>
              </a:rPr>
              <a:t>. Barra da Tijuca, Rio de Janeiro: Devmedia, 2014. Disponível em: &lt;https://www.devmedia.com.br/entenda-a-</a:t>
            </a:r>
            <a:r>
              <a:rPr lang="pt-BR" dirty="0" err="1">
                <a:solidFill>
                  <a:schemeClr val="tx1"/>
                </a:solidFill>
              </a:rPr>
              <a:t>delphi</a:t>
            </a:r>
            <a:r>
              <a:rPr lang="pt-BR" dirty="0">
                <a:solidFill>
                  <a:schemeClr val="tx1"/>
                </a:solidFill>
              </a:rPr>
              <a:t>-</a:t>
            </a:r>
            <a:r>
              <a:rPr lang="pt-BR" dirty="0" err="1">
                <a:solidFill>
                  <a:schemeClr val="tx1"/>
                </a:solidFill>
              </a:rPr>
              <a:t>language</a:t>
            </a:r>
            <a:r>
              <a:rPr lang="pt-BR" dirty="0">
                <a:solidFill>
                  <a:schemeClr val="tx1"/>
                </a:solidFill>
              </a:rPr>
              <a:t>/31353&gt;. Acesso em: 29 jul. 2019.</a:t>
            </a:r>
          </a:p>
          <a:p>
            <a:r>
              <a:rPr lang="pt-BR" dirty="0">
                <a:solidFill>
                  <a:schemeClr val="tx1"/>
                </a:solidFill>
              </a:rPr>
              <a:t>YAMAZACK, Wesley; MATOS, Gladstone; PRASS, Fábio </a:t>
            </a:r>
            <a:r>
              <a:rPr lang="pt-BR" dirty="0" err="1">
                <a:solidFill>
                  <a:schemeClr val="tx1"/>
                </a:solidFill>
              </a:rPr>
              <a:t>Sarturi</a:t>
            </a:r>
            <a:r>
              <a:rPr lang="pt-BR" dirty="0">
                <a:solidFill>
                  <a:schemeClr val="tx1"/>
                </a:solidFill>
              </a:rPr>
              <a:t>. </a:t>
            </a:r>
            <a:r>
              <a:rPr lang="pt-BR" dirty="0" err="1">
                <a:solidFill>
                  <a:schemeClr val="tx1"/>
                </a:solidFill>
              </a:rPr>
              <a:t>DevCast</a:t>
            </a:r>
            <a:r>
              <a:rPr lang="pt-BR" dirty="0">
                <a:solidFill>
                  <a:schemeClr val="tx1"/>
                </a:solidFill>
              </a:rPr>
              <a:t>: Um bate-papo sobre o Delphi. Barra da Tijuca, Rio de Janeiro: Devmedia, [20--]. (</a:t>
            </a:r>
            <a:r>
              <a:rPr lang="pt-BR" dirty="0" err="1">
                <a:solidFill>
                  <a:schemeClr val="tx1"/>
                </a:solidFill>
              </a:rPr>
              <a:t>DevCast</a:t>
            </a:r>
            <a:r>
              <a:rPr lang="pt-BR" dirty="0">
                <a:solidFill>
                  <a:schemeClr val="tx1"/>
                </a:solidFill>
              </a:rPr>
              <a:t>). Disponível em: &lt;https://www.devmedia.com.br/um-bate-papo-sobre-o-</a:t>
            </a:r>
            <a:r>
              <a:rPr lang="pt-BR" dirty="0" err="1">
                <a:solidFill>
                  <a:schemeClr val="tx1"/>
                </a:solidFill>
              </a:rPr>
              <a:t>delphi</a:t>
            </a:r>
            <a:r>
              <a:rPr lang="pt-BR" dirty="0">
                <a:solidFill>
                  <a:schemeClr val="tx1"/>
                </a:solidFill>
              </a:rPr>
              <a:t>/38783&gt;. Acesso em: 29 jul. 2019.</a:t>
            </a:r>
          </a:p>
          <a:p>
            <a:r>
              <a:rPr lang="pt-BR" dirty="0">
                <a:solidFill>
                  <a:schemeClr val="tx1"/>
                </a:solidFill>
              </a:rPr>
              <a:t>KAWATA, Fabricio </a:t>
            </a:r>
            <a:r>
              <a:rPr lang="pt-BR" dirty="0" err="1">
                <a:solidFill>
                  <a:schemeClr val="tx1"/>
                </a:solidFill>
              </a:rPr>
              <a:t>Hissao</a:t>
            </a:r>
            <a:r>
              <a:rPr lang="pt-BR" dirty="0">
                <a:solidFill>
                  <a:schemeClr val="tx1"/>
                </a:solidFill>
              </a:rPr>
              <a:t>. Delphi: Artigo Iniciando a construção de apps Android no Delphi. Barra da Tijuca, Rio de Janeiro: Devmedia, 2014. (Artigo). Disponível em: &lt;https://www.devmedia.com.br/iniciando-a-</a:t>
            </a:r>
            <a:r>
              <a:rPr lang="pt-BR" dirty="0" err="1">
                <a:solidFill>
                  <a:schemeClr val="tx1"/>
                </a:solidFill>
              </a:rPr>
              <a:t>construcao</a:t>
            </a:r>
            <a:r>
              <a:rPr lang="pt-BR" dirty="0">
                <a:solidFill>
                  <a:schemeClr val="tx1"/>
                </a:solidFill>
              </a:rPr>
              <a:t>-de-apps-</a:t>
            </a:r>
            <a:r>
              <a:rPr lang="pt-BR" dirty="0" err="1">
                <a:solidFill>
                  <a:schemeClr val="tx1"/>
                </a:solidFill>
              </a:rPr>
              <a:t>android</a:t>
            </a:r>
            <a:r>
              <a:rPr lang="pt-BR" dirty="0">
                <a:solidFill>
                  <a:schemeClr val="tx1"/>
                </a:solidFill>
              </a:rPr>
              <a:t>-no-</a:t>
            </a:r>
            <a:r>
              <a:rPr lang="pt-BR" dirty="0" err="1">
                <a:solidFill>
                  <a:schemeClr val="tx1"/>
                </a:solidFill>
              </a:rPr>
              <a:t>delphi</a:t>
            </a:r>
            <a:r>
              <a:rPr lang="pt-BR" dirty="0">
                <a:solidFill>
                  <a:schemeClr val="tx1"/>
                </a:solidFill>
              </a:rPr>
              <a:t>/29711&gt;. Acesso em: 30 jul. 2019.</a:t>
            </a:r>
          </a:p>
          <a:p>
            <a:r>
              <a:rPr lang="pt-BR" dirty="0">
                <a:solidFill>
                  <a:schemeClr val="tx1"/>
                </a:solidFill>
              </a:rPr>
              <a:t>GRANATYR, Jones. Delphi: Artigo </a:t>
            </a:r>
            <a:r>
              <a:rPr lang="pt-BR" dirty="0" err="1">
                <a:solidFill>
                  <a:schemeClr val="tx1"/>
                </a:solidFill>
              </a:rPr>
              <a:t>FireMonkey</a:t>
            </a:r>
            <a:r>
              <a:rPr lang="pt-BR" dirty="0">
                <a:solidFill>
                  <a:schemeClr val="tx1"/>
                </a:solidFill>
              </a:rPr>
              <a:t> e </a:t>
            </a:r>
            <a:r>
              <a:rPr lang="pt-BR" dirty="0" err="1">
                <a:solidFill>
                  <a:schemeClr val="tx1"/>
                </a:solidFill>
              </a:rPr>
              <a:t>FireDAC</a:t>
            </a:r>
            <a:r>
              <a:rPr lang="pt-BR" dirty="0">
                <a:solidFill>
                  <a:schemeClr val="tx1"/>
                </a:solidFill>
              </a:rPr>
              <a:t>: Construindo uma aplicação completa – Parte 1. Barra da Tijuca, Rio de Janeiro: Devmedia, 2017. (Artigo). Disponível em: &lt;https://www.devmedia.com.br/firemonkey-e-firedac-construindo-uma-aplicacao-completa-parte-1/38089&gt;. Acesso em: 30 jul. 2019.</a:t>
            </a:r>
          </a:p>
          <a:p>
            <a:r>
              <a:rPr lang="pt-BR" dirty="0">
                <a:solidFill>
                  <a:schemeClr val="tx1"/>
                </a:solidFill>
              </a:rPr>
              <a:t>DEVMEDIA. Delphi: Construindo aplicativos Android no Delphi 10 Seattle. Barra da Tijuca, Rio de Janeiro: Devmedia, 2016. (Artigo). Disponível em: &lt;https://www.devmedia.com.br/construindo-aplicativos-android-no-delphi-10-seattle/34092&gt;. Acesso em: 30 jul. 2019.</a:t>
            </a:r>
          </a:p>
        </p:txBody>
      </p:sp>
    </p:spTree>
    <p:extLst>
      <p:ext uri="{BB962C8B-B14F-4D97-AF65-F5344CB8AC3E}">
        <p14:creationId xmlns:p14="http://schemas.microsoft.com/office/powerpoint/2010/main" val="17905454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923925" y="276225"/>
            <a:ext cx="10344150" cy="4029075"/>
          </a:xfrm>
        </p:spPr>
        <p:txBody>
          <a:bodyPr>
            <a:noAutofit/>
          </a:bodyPr>
          <a:lstStyle/>
          <a:p>
            <a:pPr marL="0" indent="0" algn="just">
              <a:buNone/>
            </a:pPr>
            <a:r>
              <a:rPr lang="pt-BR" sz="2800" i="1" dirty="0">
                <a:solidFill>
                  <a:schemeClr val="tx1"/>
                </a:solidFill>
              </a:rPr>
              <a:t>“Você pode encarar um erro como uma besteira a ser esquecida, ou como um resultado que aponta uma nova direção.”</a:t>
            </a:r>
          </a:p>
          <a:p>
            <a:pPr marL="0" indent="0" algn="just">
              <a:buNone/>
            </a:pPr>
            <a:r>
              <a:rPr lang="pt-BR" sz="2800" dirty="0">
                <a:solidFill>
                  <a:schemeClr val="tx1"/>
                </a:solidFill>
              </a:rPr>
              <a:t>																    	(Steve Jobs)</a:t>
            </a:r>
          </a:p>
        </p:txBody>
      </p:sp>
    </p:spTree>
    <p:extLst>
      <p:ext uri="{BB962C8B-B14F-4D97-AF65-F5344CB8AC3E}">
        <p14:creationId xmlns:p14="http://schemas.microsoft.com/office/powerpoint/2010/main" val="2028900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524932"/>
            <a:ext cx="8534400" cy="1507067"/>
          </a:xfrm>
        </p:spPr>
        <p:txBody>
          <a:bodyPr>
            <a:normAutofit/>
          </a:bodyPr>
          <a:lstStyle/>
          <a:p>
            <a:r>
              <a:rPr lang="pt-BR" sz="4800" dirty="0">
                <a:solidFill>
                  <a:srgbClr val="FFFF00"/>
                </a:solidFill>
              </a:rPr>
              <a:t>Introdução	</a:t>
            </a:r>
          </a:p>
        </p:txBody>
      </p:sp>
      <p:sp>
        <p:nvSpPr>
          <p:cNvPr id="3" name="Espaço Reservado para Conteúdo 2"/>
          <p:cNvSpPr>
            <a:spLocks noGrp="1"/>
          </p:cNvSpPr>
          <p:nvPr>
            <p:ph idx="1"/>
          </p:nvPr>
        </p:nvSpPr>
        <p:spPr>
          <a:xfrm>
            <a:off x="1108804" y="2130750"/>
            <a:ext cx="9660796" cy="3615267"/>
          </a:xfrm>
        </p:spPr>
        <p:txBody>
          <a:bodyPr>
            <a:normAutofit/>
          </a:bodyPr>
          <a:lstStyle/>
          <a:p>
            <a:r>
              <a:rPr lang="pt-BR" sz="2800" dirty="0">
                <a:solidFill>
                  <a:schemeClr val="tx1"/>
                </a:solidFill>
              </a:rPr>
              <a:t>A produção de lixo no Brasil;</a:t>
            </a:r>
          </a:p>
          <a:p>
            <a:r>
              <a:rPr lang="pt-BR" sz="2800" dirty="0">
                <a:solidFill>
                  <a:schemeClr val="tx1"/>
                </a:solidFill>
              </a:rPr>
              <a:t>O consumo de papel no Brasil;</a:t>
            </a:r>
          </a:p>
          <a:p>
            <a:r>
              <a:rPr lang="pt-BR" sz="2800" dirty="0">
                <a:solidFill>
                  <a:schemeClr val="tx1"/>
                </a:solidFill>
              </a:rPr>
              <a:t>Gerenciamento Eletrônico de Documentos (GED).</a:t>
            </a:r>
          </a:p>
          <a:p>
            <a:pPr marL="0" indent="0">
              <a:buNone/>
            </a:pPr>
            <a:endParaRPr lang="pt-BR" sz="2800" dirty="0">
              <a:solidFill>
                <a:schemeClr val="tx1"/>
              </a:solidFill>
            </a:endParaRPr>
          </a:p>
        </p:txBody>
      </p:sp>
    </p:spTree>
    <p:extLst>
      <p:ext uri="{BB962C8B-B14F-4D97-AF65-F5344CB8AC3E}">
        <p14:creationId xmlns:p14="http://schemas.microsoft.com/office/powerpoint/2010/main" val="1294434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48546" y="1"/>
            <a:ext cx="8534400" cy="1180618"/>
          </a:xfrm>
        </p:spPr>
        <p:txBody>
          <a:bodyPr>
            <a:normAutofit/>
          </a:bodyPr>
          <a:lstStyle/>
          <a:p>
            <a:r>
              <a:rPr lang="pt-BR" sz="4800" dirty="0">
                <a:solidFill>
                  <a:srgbClr val="FFFF00"/>
                </a:solidFill>
              </a:rPr>
              <a:t>CENÁRIO IMAGINÁRIO:</a:t>
            </a:r>
          </a:p>
        </p:txBody>
      </p:sp>
      <p:sp>
        <p:nvSpPr>
          <p:cNvPr id="3" name="Espaço Reservado para Conteúdo 2"/>
          <p:cNvSpPr>
            <a:spLocks noGrp="1"/>
          </p:cNvSpPr>
          <p:nvPr>
            <p:ph idx="1"/>
          </p:nvPr>
        </p:nvSpPr>
        <p:spPr>
          <a:xfrm>
            <a:off x="348546" y="787933"/>
            <a:ext cx="10718157" cy="1298250"/>
          </a:xfrm>
        </p:spPr>
        <p:txBody>
          <a:bodyPr>
            <a:normAutofit/>
          </a:bodyPr>
          <a:lstStyle/>
          <a:p>
            <a:pPr marL="0" indent="0">
              <a:buNone/>
            </a:pPr>
            <a:r>
              <a:rPr lang="pt-BR" sz="2800" dirty="0">
                <a:solidFill>
                  <a:schemeClr val="tx1"/>
                </a:solidFill>
              </a:rPr>
              <a:t>O consumo de papel sulfite para confecção de Livro de Registro de Classe, de uma instituição de ensino superior.</a:t>
            </a:r>
          </a:p>
        </p:txBody>
      </p:sp>
      <p:sp>
        <p:nvSpPr>
          <p:cNvPr id="4" name="Retângulo 3">
            <a:extLst>
              <a:ext uri="{FF2B5EF4-FFF2-40B4-BE49-F238E27FC236}">
                <a16:creationId xmlns:a16="http://schemas.microsoft.com/office/drawing/2014/main" id="{344FB112-1263-48FA-BC3C-960712C7977A}"/>
              </a:ext>
            </a:extLst>
          </p:cNvPr>
          <p:cNvSpPr/>
          <p:nvPr/>
        </p:nvSpPr>
        <p:spPr>
          <a:xfrm>
            <a:off x="205836" y="2823748"/>
            <a:ext cx="2035343" cy="584775"/>
          </a:xfrm>
          <a:prstGeom prst="rect">
            <a:avLst/>
          </a:prstGeom>
        </p:spPr>
        <p:txBody>
          <a:bodyPr wrap="square">
            <a:spAutoFit/>
          </a:bodyPr>
          <a:lstStyle/>
          <a:p>
            <a:r>
              <a:rPr lang="pt-BR" sz="3200" b="1" dirty="0"/>
              <a:t>1 curso</a:t>
            </a:r>
          </a:p>
        </p:txBody>
      </p:sp>
      <p:sp>
        <p:nvSpPr>
          <p:cNvPr id="5" name="Retângulo 4">
            <a:extLst>
              <a:ext uri="{FF2B5EF4-FFF2-40B4-BE49-F238E27FC236}">
                <a16:creationId xmlns:a16="http://schemas.microsoft.com/office/drawing/2014/main" id="{3E543645-57FC-4AA5-B05E-9D0FE96E14A5}"/>
              </a:ext>
            </a:extLst>
          </p:cNvPr>
          <p:cNvSpPr/>
          <p:nvPr/>
        </p:nvSpPr>
        <p:spPr>
          <a:xfrm>
            <a:off x="3065069" y="2725806"/>
            <a:ext cx="2363164" cy="461665"/>
          </a:xfrm>
          <a:prstGeom prst="rect">
            <a:avLst/>
          </a:prstGeom>
        </p:spPr>
        <p:txBody>
          <a:bodyPr wrap="square">
            <a:spAutoFit/>
          </a:bodyPr>
          <a:lstStyle/>
          <a:p>
            <a:r>
              <a:rPr lang="pt-BR" sz="2400" b="1" dirty="0"/>
              <a:t>5 disciplinas</a:t>
            </a:r>
          </a:p>
        </p:txBody>
      </p:sp>
      <p:sp>
        <p:nvSpPr>
          <p:cNvPr id="23" name="Retângulo 22">
            <a:extLst>
              <a:ext uri="{FF2B5EF4-FFF2-40B4-BE49-F238E27FC236}">
                <a16:creationId xmlns:a16="http://schemas.microsoft.com/office/drawing/2014/main" id="{41BF7D03-3F92-4305-BBA6-727FC5C4217F}"/>
              </a:ext>
            </a:extLst>
          </p:cNvPr>
          <p:cNvSpPr/>
          <p:nvPr/>
        </p:nvSpPr>
        <p:spPr>
          <a:xfrm>
            <a:off x="3068713" y="2242273"/>
            <a:ext cx="3202953" cy="461665"/>
          </a:xfrm>
          <a:prstGeom prst="rect">
            <a:avLst/>
          </a:prstGeom>
        </p:spPr>
        <p:txBody>
          <a:bodyPr wrap="square">
            <a:spAutoFit/>
          </a:bodyPr>
          <a:lstStyle/>
          <a:p>
            <a:r>
              <a:rPr lang="pt-BR" sz="2400" b="1" dirty="0"/>
              <a:t>30 alunos</a:t>
            </a:r>
          </a:p>
        </p:txBody>
      </p:sp>
      <p:cxnSp>
        <p:nvCxnSpPr>
          <p:cNvPr id="26" name="Conector de Seta Reta 25">
            <a:extLst>
              <a:ext uri="{FF2B5EF4-FFF2-40B4-BE49-F238E27FC236}">
                <a16:creationId xmlns:a16="http://schemas.microsoft.com/office/drawing/2014/main" id="{9F8A6CE5-3708-4258-8BD3-25CAF1625FBB}"/>
              </a:ext>
            </a:extLst>
          </p:cNvPr>
          <p:cNvCxnSpPr>
            <a:cxnSpLocks/>
            <a:endCxn id="23" idx="1"/>
          </p:cNvCxnSpPr>
          <p:nvPr/>
        </p:nvCxnSpPr>
        <p:spPr>
          <a:xfrm flipV="1">
            <a:off x="1736181" y="2473106"/>
            <a:ext cx="1332532" cy="319100"/>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3" name="Conector de Seta Reta 32">
            <a:extLst>
              <a:ext uri="{FF2B5EF4-FFF2-40B4-BE49-F238E27FC236}">
                <a16:creationId xmlns:a16="http://schemas.microsoft.com/office/drawing/2014/main" id="{65E9BE7A-656F-4CB7-900F-EBB4C048354C}"/>
              </a:ext>
            </a:extLst>
          </p:cNvPr>
          <p:cNvCxnSpPr>
            <a:cxnSpLocks/>
            <a:endCxn id="68" idx="1"/>
          </p:cNvCxnSpPr>
          <p:nvPr/>
        </p:nvCxnSpPr>
        <p:spPr>
          <a:xfrm>
            <a:off x="1828800" y="3318305"/>
            <a:ext cx="1208599" cy="109959"/>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62" name="Retângulo 61">
            <a:extLst>
              <a:ext uri="{FF2B5EF4-FFF2-40B4-BE49-F238E27FC236}">
                <a16:creationId xmlns:a16="http://schemas.microsoft.com/office/drawing/2014/main" id="{3FF8AE8C-7A05-4FBB-A137-EED180CD5C51}"/>
              </a:ext>
            </a:extLst>
          </p:cNvPr>
          <p:cNvSpPr/>
          <p:nvPr/>
        </p:nvSpPr>
        <p:spPr>
          <a:xfrm>
            <a:off x="6553482" y="2242272"/>
            <a:ext cx="4231404" cy="461665"/>
          </a:xfrm>
          <a:prstGeom prst="rect">
            <a:avLst/>
          </a:prstGeom>
        </p:spPr>
        <p:txBody>
          <a:bodyPr wrap="square">
            <a:spAutoFit/>
          </a:bodyPr>
          <a:lstStyle/>
          <a:p>
            <a:r>
              <a:rPr lang="pt-BR" sz="2400" b="1" dirty="0"/>
              <a:t>2 folhas de papel sulfite</a:t>
            </a:r>
          </a:p>
        </p:txBody>
      </p:sp>
      <p:sp>
        <p:nvSpPr>
          <p:cNvPr id="67" name="Retângulo 66">
            <a:extLst>
              <a:ext uri="{FF2B5EF4-FFF2-40B4-BE49-F238E27FC236}">
                <a16:creationId xmlns:a16="http://schemas.microsoft.com/office/drawing/2014/main" id="{D53B8849-DB47-494E-A068-0B8FABE8D6F2}"/>
              </a:ext>
            </a:extLst>
          </p:cNvPr>
          <p:cNvSpPr/>
          <p:nvPr/>
        </p:nvSpPr>
        <p:spPr>
          <a:xfrm>
            <a:off x="7078814" y="4739806"/>
            <a:ext cx="2239019" cy="523220"/>
          </a:xfrm>
          <a:prstGeom prst="rect">
            <a:avLst/>
          </a:prstGeom>
        </p:spPr>
        <p:txBody>
          <a:bodyPr wrap="square">
            <a:spAutoFit/>
          </a:bodyPr>
          <a:lstStyle/>
          <a:p>
            <a:r>
              <a:rPr lang="pt-BR" sz="2800" b="1" dirty="0"/>
              <a:t>15 cursos</a:t>
            </a:r>
          </a:p>
        </p:txBody>
      </p:sp>
      <p:sp>
        <p:nvSpPr>
          <p:cNvPr id="68" name="Retângulo 67">
            <a:extLst>
              <a:ext uri="{FF2B5EF4-FFF2-40B4-BE49-F238E27FC236}">
                <a16:creationId xmlns:a16="http://schemas.microsoft.com/office/drawing/2014/main" id="{F645C5EE-00A2-407E-84B3-2136B11B30FE}"/>
              </a:ext>
            </a:extLst>
          </p:cNvPr>
          <p:cNvSpPr/>
          <p:nvPr/>
        </p:nvSpPr>
        <p:spPr>
          <a:xfrm>
            <a:off x="3037399" y="3197431"/>
            <a:ext cx="2363164" cy="461665"/>
          </a:xfrm>
          <a:prstGeom prst="rect">
            <a:avLst/>
          </a:prstGeom>
        </p:spPr>
        <p:txBody>
          <a:bodyPr wrap="square">
            <a:spAutoFit/>
          </a:bodyPr>
          <a:lstStyle/>
          <a:p>
            <a:r>
              <a:rPr lang="pt-BR" sz="2400" b="1" dirty="0"/>
              <a:t>4 bimestres</a:t>
            </a:r>
          </a:p>
        </p:txBody>
      </p:sp>
      <p:sp>
        <p:nvSpPr>
          <p:cNvPr id="70" name="Retângulo 69">
            <a:extLst>
              <a:ext uri="{FF2B5EF4-FFF2-40B4-BE49-F238E27FC236}">
                <a16:creationId xmlns:a16="http://schemas.microsoft.com/office/drawing/2014/main" id="{6D0812E9-B555-4D6C-8B83-EB0FB4206550}"/>
              </a:ext>
            </a:extLst>
          </p:cNvPr>
          <p:cNvSpPr/>
          <p:nvPr/>
        </p:nvSpPr>
        <p:spPr>
          <a:xfrm>
            <a:off x="7878451" y="4214314"/>
            <a:ext cx="459287" cy="646331"/>
          </a:xfrm>
          <a:prstGeom prst="rect">
            <a:avLst/>
          </a:prstGeom>
        </p:spPr>
        <p:txBody>
          <a:bodyPr wrap="square">
            <a:spAutoFit/>
          </a:bodyPr>
          <a:lstStyle/>
          <a:p>
            <a:r>
              <a:rPr lang="pt-BR" sz="3600" b="1" dirty="0">
                <a:solidFill>
                  <a:srgbClr val="002060"/>
                </a:solidFill>
              </a:rPr>
              <a:t>x</a:t>
            </a:r>
          </a:p>
        </p:txBody>
      </p:sp>
      <p:sp>
        <p:nvSpPr>
          <p:cNvPr id="73" name="Retângulo 72">
            <a:extLst>
              <a:ext uri="{FF2B5EF4-FFF2-40B4-BE49-F238E27FC236}">
                <a16:creationId xmlns:a16="http://schemas.microsoft.com/office/drawing/2014/main" id="{B72189BA-7032-40BD-A97C-F7F049452111}"/>
              </a:ext>
            </a:extLst>
          </p:cNvPr>
          <p:cNvSpPr/>
          <p:nvPr/>
        </p:nvSpPr>
        <p:spPr>
          <a:xfrm>
            <a:off x="3066472" y="3681195"/>
            <a:ext cx="1549702" cy="461665"/>
          </a:xfrm>
          <a:prstGeom prst="rect">
            <a:avLst/>
          </a:prstGeom>
        </p:spPr>
        <p:txBody>
          <a:bodyPr wrap="square">
            <a:spAutoFit/>
          </a:bodyPr>
          <a:lstStyle/>
          <a:p>
            <a:r>
              <a:rPr lang="pt-BR" sz="2400" b="1" dirty="0"/>
              <a:t>4 anos</a:t>
            </a:r>
          </a:p>
        </p:txBody>
      </p:sp>
      <p:cxnSp>
        <p:nvCxnSpPr>
          <p:cNvPr id="84" name="Conector de Seta Reta 83">
            <a:extLst>
              <a:ext uri="{FF2B5EF4-FFF2-40B4-BE49-F238E27FC236}">
                <a16:creationId xmlns:a16="http://schemas.microsoft.com/office/drawing/2014/main" id="{29D9A7F9-6DC8-4C62-99DD-A3D9EF416159}"/>
              </a:ext>
            </a:extLst>
          </p:cNvPr>
          <p:cNvCxnSpPr>
            <a:cxnSpLocks/>
            <a:endCxn id="73" idx="1"/>
          </p:cNvCxnSpPr>
          <p:nvPr/>
        </p:nvCxnSpPr>
        <p:spPr>
          <a:xfrm>
            <a:off x="1643605" y="3509610"/>
            <a:ext cx="1422867" cy="402418"/>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8" name="Conector de Seta Reta 97">
            <a:extLst>
              <a:ext uri="{FF2B5EF4-FFF2-40B4-BE49-F238E27FC236}">
                <a16:creationId xmlns:a16="http://schemas.microsoft.com/office/drawing/2014/main" id="{A33B6163-CDF9-4578-A2D5-720722B7DB40}"/>
              </a:ext>
            </a:extLst>
          </p:cNvPr>
          <p:cNvCxnSpPr>
            <a:cxnSpLocks/>
            <a:endCxn id="5" idx="1"/>
          </p:cNvCxnSpPr>
          <p:nvPr/>
        </p:nvCxnSpPr>
        <p:spPr>
          <a:xfrm flipV="1">
            <a:off x="1828800" y="2956639"/>
            <a:ext cx="1236269" cy="155273"/>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11" name="Conector de Seta Reta 110">
            <a:extLst>
              <a:ext uri="{FF2B5EF4-FFF2-40B4-BE49-F238E27FC236}">
                <a16:creationId xmlns:a16="http://schemas.microsoft.com/office/drawing/2014/main" id="{60B48A8B-9556-45BC-9DA9-8AA36594C760}"/>
              </a:ext>
            </a:extLst>
          </p:cNvPr>
          <p:cNvCxnSpPr>
            <a:cxnSpLocks/>
          </p:cNvCxnSpPr>
          <p:nvPr/>
        </p:nvCxnSpPr>
        <p:spPr>
          <a:xfrm flipV="1">
            <a:off x="4752234" y="2502262"/>
            <a:ext cx="1741163" cy="10258"/>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14" name="Conector de Seta Reta 113">
            <a:extLst>
              <a:ext uri="{FF2B5EF4-FFF2-40B4-BE49-F238E27FC236}">
                <a16:creationId xmlns:a16="http://schemas.microsoft.com/office/drawing/2014/main" id="{DE798FFA-3CD3-4F64-BE72-0468D5A644E6}"/>
              </a:ext>
            </a:extLst>
          </p:cNvPr>
          <p:cNvCxnSpPr>
            <a:cxnSpLocks/>
          </p:cNvCxnSpPr>
          <p:nvPr/>
        </p:nvCxnSpPr>
        <p:spPr>
          <a:xfrm flipV="1">
            <a:off x="5225418" y="2956637"/>
            <a:ext cx="1328064" cy="10258"/>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16" name="Retângulo 115">
            <a:extLst>
              <a:ext uri="{FF2B5EF4-FFF2-40B4-BE49-F238E27FC236}">
                <a16:creationId xmlns:a16="http://schemas.microsoft.com/office/drawing/2014/main" id="{F793BA70-884E-46B5-8C14-5195119FFC01}"/>
              </a:ext>
            </a:extLst>
          </p:cNvPr>
          <p:cNvSpPr/>
          <p:nvPr/>
        </p:nvSpPr>
        <p:spPr>
          <a:xfrm>
            <a:off x="6613567" y="2662095"/>
            <a:ext cx="4231404" cy="461665"/>
          </a:xfrm>
          <a:prstGeom prst="rect">
            <a:avLst/>
          </a:prstGeom>
        </p:spPr>
        <p:txBody>
          <a:bodyPr wrap="square">
            <a:spAutoFit/>
          </a:bodyPr>
          <a:lstStyle/>
          <a:p>
            <a:r>
              <a:rPr lang="pt-BR" sz="2400" b="1" dirty="0"/>
              <a:t>10 folhas de papel sulfite</a:t>
            </a:r>
          </a:p>
        </p:txBody>
      </p:sp>
      <p:cxnSp>
        <p:nvCxnSpPr>
          <p:cNvPr id="117" name="Conector de Seta Reta 116">
            <a:extLst>
              <a:ext uri="{FF2B5EF4-FFF2-40B4-BE49-F238E27FC236}">
                <a16:creationId xmlns:a16="http://schemas.microsoft.com/office/drawing/2014/main" id="{F9E6EE28-CDBD-41AE-AC77-B3EDB580C35B}"/>
              </a:ext>
            </a:extLst>
          </p:cNvPr>
          <p:cNvCxnSpPr>
            <a:cxnSpLocks/>
          </p:cNvCxnSpPr>
          <p:nvPr/>
        </p:nvCxnSpPr>
        <p:spPr>
          <a:xfrm flipV="1">
            <a:off x="5208593" y="3435041"/>
            <a:ext cx="1328064" cy="10258"/>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19" name="Retângulo 118">
            <a:extLst>
              <a:ext uri="{FF2B5EF4-FFF2-40B4-BE49-F238E27FC236}">
                <a16:creationId xmlns:a16="http://schemas.microsoft.com/office/drawing/2014/main" id="{228A4907-8517-4275-9E5A-7C124C80C1CA}"/>
              </a:ext>
            </a:extLst>
          </p:cNvPr>
          <p:cNvSpPr/>
          <p:nvPr/>
        </p:nvSpPr>
        <p:spPr>
          <a:xfrm>
            <a:off x="6609162" y="3175234"/>
            <a:ext cx="4231404" cy="461665"/>
          </a:xfrm>
          <a:prstGeom prst="rect">
            <a:avLst/>
          </a:prstGeom>
        </p:spPr>
        <p:txBody>
          <a:bodyPr wrap="square">
            <a:spAutoFit/>
          </a:bodyPr>
          <a:lstStyle/>
          <a:p>
            <a:r>
              <a:rPr lang="pt-BR" sz="2400" b="1" dirty="0"/>
              <a:t>40 folhas de papel sulfite</a:t>
            </a:r>
          </a:p>
        </p:txBody>
      </p:sp>
      <p:sp>
        <p:nvSpPr>
          <p:cNvPr id="120" name="Retângulo 119">
            <a:extLst>
              <a:ext uri="{FF2B5EF4-FFF2-40B4-BE49-F238E27FC236}">
                <a16:creationId xmlns:a16="http://schemas.microsoft.com/office/drawing/2014/main" id="{F6667A3F-45BE-404B-94FC-C879E9BE876C}"/>
              </a:ext>
            </a:extLst>
          </p:cNvPr>
          <p:cNvSpPr/>
          <p:nvPr/>
        </p:nvSpPr>
        <p:spPr>
          <a:xfrm>
            <a:off x="6528269" y="3752649"/>
            <a:ext cx="4231404" cy="461665"/>
          </a:xfrm>
          <a:prstGeom prst="rect">
            <a:avLst/>
          </a:prstGeom>
        </p:spPr>
        <p:txBody>
          <a:bodyPr wrap="square">
            <a:spAutoFit/>
          </a:bodyPr>
          <a:lstStyle/>
          <a:p>
            <a:r>
              <a:rPr lang="pt-BR" sz="2400" b="1" dirty="0"/>
              <a:t>160 folhas de papel sulfite</a:t>
            </a:r>
          </a:p>
        </p:txBody>
      </p:sp>
      <p:cxnSp>
        <p:nvCxnSpPr>
          <p:cNvPr id="121" name="Conector de Seta Reta 120">
            <a:extLst>
              <a:ext uri="{FF2B5EF4-FFF2-40B4-BE49-F238E27FC236}">
                <a16:creationId xmlns:a16="http://schemas.microsoft.com/office/drawing/2014/main" id="{79AA433A-105C-4218-86D1-9BA5520914CA}"/>
              </a:ext>
            </a:extLst>
          </p:cNvPr>
          <p:cNvCxnSpPr>
            <a:cxnSpLocks/>
          </p:cNvCxnSpPr>
          <p:nvPr/>
        </p:nvCxnSpPr>
        <p:spPr>
          <a:xfrm>
            <a:off x="4282633" y="3983620"/>
            <a:ext cx="2245636" cy="15335"/>
          </a:xfrm>
          <a:prstGeom prst="straightConnector1">
            <a:avLst/>
          </a:prstGeom>
          <a:ln w="57150" cap="flat" cmpd="sng" algn="ctr">
            <a:solidFill>
              <a:srgbClr val="00206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27" name="Retângulo 126">
            <a:extLst>
              <a:ext uri="{FF2B5EF4-FFF2-40B4-BE49-F238E27FC236}">
                <a16:creationId xmlns:a16="http://schemas.microsoft.com/office/drawing/2014/main" id="{8D459B22-E44C-41FE-9253-B2D5FEFCE178}"/>
              </a:ext>
            </a:extLst>
          </p:cNvPr>
          <p:cNvSpPr/>
          <p:nvPr/>
        </p:nvSpPr>
        <p:spPr>
          <a:xfrm>
            <a:off x="7861117" y="5145593"/>
            <a:ext cx="459287" cy="646331"/>
          </a:xfrm>
          <a:prstGeom prst="rect">
            <a:avLst/>
          </a:prstGeom>
        </p:spPr>
        <p:txBody>
          <a:bodyPr wrap="square">
            <a:spAutoFit/>
          </a:bodyPr>
          <a:lstStyle/>
          <a:p>
            <a:r>
              <a:rPr lang="pt-BR" sz="3600" b="1" dirty="0">
                <a:solidFill>
                  <a:srgbClr val="002060"/>
                </a:solidFill>
              </a:rPr>
              <a:t>=</a:t>
            </a:r>
          </a:p>
        </p:txBody>
      </p:sp>
      <p:sp>
        <p:nvSpPr>
          <p:cNvPr id="128" name="Retângulo 127">
            <a:extLst>
              <a:ext uri="{FF2B5EF4-FFF2-40B4-BE49-F238E27FC236}">
                <a16:creationId xmlns:a16="http://schemas.microsoft.com/office/drawing/2014/main" id="{1A2C63C1-FEE3-4E4A-9775-AECB835F4403}"/>
              </a:ext>
            </a:extLst>
          </p:cNvPr>
          <p:cNvSpPr/>
          <p:nvPr/>
        </p:nvSpPr>
        <p:spPr>
          <a:xfrm>
            <a:off x="5069712" y="5678011"/>
            <a:ext cx="6759616" cy="584775"/>
          </a:xfrm>
          <a:prstGeom prst="rect">
            <a:avLst/>
          </a:prstGeom>
        </p:spPr>
        <p:txBody>
          <a:bodyPr wrap="square">
            <a:spAutoFit/>
          </a:bodyPr>
          <a:lstStyle/>
          <a:p>
            <a:r>
              <a:rPr lang="pt-BR" sz="3200" b="1" dirty="0"/>
              <a:t>2.400 folhas de papel sulfite</a:t>
            </a:r>
          </a:p>
        </p:txBody>
      </p:sp>
    </p:spTree>
    <p:extLst>
      <p:ext uri="{BB962C8B-B14F-4D97-AF65-F5344CB8AC3E}">
        <p14:creationId xmlns:p14="http://schemas.microsoft.com/office/powerpoint/2010/main" val="2463542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359460" y="70458"/>
            <a:ext cx="11473077" cy="1501167"/>
          </a:xfrm>
        </p:spPr>
        <p:txBody>
          <a:bodyPr/>
          <a:lstStyle/>
          <a:p>
            <a:r>
              <a:rPr lang="pt-BR" sz="2800" dirty="0">
                <a:solidFill>
                  <a:schemeClr val="tx1"/>
                </a:solidFill>
              </a:rPr>
              <a:t>Produção brasileira de papeis por tipo (2000-2015).</a:t>
            </a:r>
            <a:endParaRPr lang="pt-BR" dirty="0">
              <a:solidFill>
                <a:schemeClr val="tx1"/>
              </a:solidFill>
            </a:endParaRPr>
          </a:p>
          <a:p>
            <a:endParaRPr lang="pt-BR" dirty="0"/>
          </a:p>
        </p:txBody>
      </p:sp>
      <p:pic>
        <p:nvPicPr>
          <p:cNvPr id="8" name="Imagem 7">
            <a:extLst>
              <a:ext uri="{FF2B5EF4-FFF2-40B4-BE49-F238E27FC236}">
                <a16:creationId xmlns:a16="http://schemas.microsoft.com/office/drawing/2014/main" id="{7BB5B074-BDE3-4CF6-996C-CACB36048E67}"/>
              </a:ext>
            </a:extLst>
          </p:cNvPr>
          <p:cNvPicPr>
            <a:picLocks noChangeAspect="1"/>
          </p:cNvPicPr>
          <p:nvPr/>
        </p:nvPicPr>
        <p:blipFill>
          <a:blip r:embed="rId3"/>
          <a:stretch>
            <a:fillRect/>
          </a:stretch>
        </p:blipFill>
        <p:spPr>
          <a:xfrm>
            <a:off x="359460" y="971549"/>
            <a:ext cx="11473077" cy="5581651"/>
          </a:xfrm>
          <a:prstGeom prst="rect">
            <a:avLst/>
          </a:prstGeom>
        </p:spPr>
      </p:pic>
    </p:spTree>
    <p:extLst>
      <p:ext uri="{BB962C8B-B14F-4D97-AF65-F5344CB8AC3E}">
        <p14:creationId xmlns:p14="http://schemas.microsoft.com/office/powerpoint/2010/main" val="2280665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359460" y="70458"/>
            <a:ext cx="11473077" cy="1501167"/>
          </a:xfrm>
        </p:spPr>
        <p:txBody>
          <a:bodyPr/>
          <a:lstStyle/>
          <a:p>
            <a:r>
              <a:rPr lang="pt-BR" sz="2800" dirty="0">
                <a:solidFill>
                  <a:schemeClr val="tx1"/>
                </a:solidFill>
              </a:rPr>
              <a:t>Produção brasileira e consumo aparente de papel (2000-2015).</a:t>
            </a:r>
            <a:endParaRPr lang="pt-BR" dirty="0"/>
          </a:p>
        </p:txBody>
      </p:sp>
      <p:pic>
        <p:nvPicPr>
          <p:cNvPr id="2" name="Imagem 1">
            <a:extLst>
              <a:ext uri="{FF2B5EF4-FFF2-40B4-BE49-F238E27FC236}">
                <a16:creationId xmlns:a16="http://schemas.microsoft.com/office/drawing/2014/main" id="{9717E3BC-4ABD-4057-9D48-D34D2E4B8253}"/>
              </a:ext>
            </a:extLst>
          </p:cNvPr>
          <p:cNvPicPr>
            <a:picLocks noChangeAspect="1"/>
          </p:cNvPicPr>
          <p:nvPr/>
        </p:nvPicPr>
        <p:blipFill>
          <a:blip r:embed="rId3"/>
          <a:stretch>
            <a:fillRect/>
          </a:stretch>
        </p:blipFill>
        <p:spPr>
          <a:xfrm>
            <a:off x="190499" y="2178206"/>
            <a:ext cx="11765817" cy="2965294"/>
          </a:xfrm>
          <a:prstGeom prst="rect">
            <a:avLst/>
          </a:prstGeom>
        </p:spPr>
      </p:pic>
    </p:spTree>
    <p:extLst>
      <p:ext uri="{BB962C8B-B14F-4D97-AF65-F5344CB8AC3E}">
        <p14:creationId xmlns:p14="http://schemas.microsoft.com/office/powerpoint/2010/main" val="3569935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5750" y="-154517"/>
            <a:ext cx="8534400" cy="1507067"/>
          </a:xfrm>
        </p:spPr>
        <p:txBody>
          <a:bodyPr>
            <a:normAutofit/>
          </a:bodyPr>
          <a:lstStyle/>
          <a:p>
            <a:r>
              <a:rPr lang="pt-BR" sz="4800" dirty="0">
                <a:solidFill>
                  <a:srgbClr val="FFFF00"/>
                </a:solidFill>
              </a:rPr>
              <a:t>Problema(s) </a:t>
            </a:r>
          </a:p>
        </p:txBody>
      </p:sp>
      <p:sp>
        <p:nvSpPr>
          <p:cNvPr id="3" name="Espaço Reservado para Conteúdo 2"/>
          <p:cNvSpPr>
            <a:spLocks noGrp="1"/>
          </p:cNvSpPr>
          <p:nvPr>
            <p:ph idx="1"/>
          </p:nvPr>
        </p:nvSpPr>
        <p:spPr>
          <a:xfrm>
            <a:off x="152400" y="1143000"/>
            <a:ext cx="6248400" cy="5276849"/>
          </a:xfrm>
        </p:spPr>
        <p:txBody>
          <a:bodyPr>
            <a:noAutofit/>
          </a:bodyPr>
          <a:lstStyle/>
          <a:p>
            <a:pPr algn="just"/>
            <a:r>
              <a:rPr lang="pt-BR" sz="2800" dirty="0">
                <a:solidFill>
                  <a:schemeClr val="tx1"/>
                </a:solidFill>
              </a:rPr>
              <a:t>Local: FAFIMAN</a:t>
            </a:r>
          </a:p>
          <a:p>
            <a:pPr algn="just"/>
            <a:r>
              <a:rPr lang="pt-BR" sz="2800" dirty="0">
                <a:solidFill>
                  <a:schemeClr val="tx1"/>
                </a:solidFill>
              </a:rPr>
              <a:t>Controle manual de Notas e Frequências.</a:t>
            </a:r>
          </a:p>
          <a:p>
            <a:pPr algn="just"/>
            <a:r>
              <a:rPr lang="pt-BR" sz="2800" dirty="0">
                <a:solidFill>
                  <a:schemeClr val="tx1"/>
                </a:solidFill>
              </a:rPr>
              <a:t>Custos com a produção do  Livro de Registro de Classe impresso.</a:t>
            </a:r>
          </a:p>
          <a:p>
            <a:pPr algn="just"/>
            <a:r>
              <a:rPr lang="pt-BR" sz="2800" dirty="0">
                <a:solidFill>
                  <a:schemeClr val="tx1"/>
                </a:solidFill>
              </a:rPr>
              <a:t>Perca do  Livro de Registro de Classe impresso.</a:t>
            </a:r>
          </a:p>
          <a:p>
            <a:pPr algn="just"/>
            <a:r>
              <a:rPr lang="pt-BR" sz="2800" dirty="0">
                <a:solidFill>
                  <a:schemeClr val="tx1"/>
                </a:solidFill>
              </a:rPr>
              <a:t>Informações Desatualizadas.</a:t>
            </a:r>
          </a:p>
          <a:p>
            <a:pPr algn="just"/>
            <a:r>
              <a:rPr lang="pt-BR" sz="2800" dirty="0">
                <a:solidFill>
                  <a:schemeClr val="tx1"/>
                </a:solidFill>
              </a:rPr>
              <a:t>Falta de praticidade na execução.</a:t>
            </a:r>
          </a:p>
        </p:txBody>
      </p:sp>
      <p:pic>
        <p:nvPicPr>
          <p:cNvPr id="6" name="Imagem 5">
            <a:extLst>
              <a:ext uri="{FF2B5EF4-FFF2-40B4-BE49-F238E27FC236}">
                <a16:creationId xmlns:a16="http://schemas.microsoft.com/office/drawing/2014/main" id="{BC97F0DC-8DEB-42A9-9B83-8F77D64CE3B1}"/>
              </a:ext>
            </a:extLst>
          </p:cNvPr>
          <p:cNvPicPr>
            <a:picLocks noChangeAspect="1"/>
          </p:cNvPicPr>
          <p:nvPr/>
        </p:nvPicPr>
        <p:blipFill>
          <a:blip r:embed="rId3"/>
          <a:stretch>
            <a:fillRect/>
          </a:stretch>
        </p:blipFill>
        <p:spPr>
          <a:xfrm>
            <a:off x="6534150" y="476250"/>
            <a:ext cx="5505450" cy="5943600"/>
          </a:xfrm>
          <a:prstGeom prst="rect">
            <a:avLst/>
          </a:prstGeom>
        </p:spPr>
      </p:pic>
    </p:spTree>
    <p:extLst>
      <p:ext uri="{BB962C8B-B14F-4D97-AF65-F5344CB8AC3E}">
        <p14:creationId xmlns:p14="http://schemas.microsoft.com/office/powerpoint/2010/main" val="35613168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84212" y="524932"/>
            <a:ext cx="8534400" cy="1507067"/>
          </a:xfrm>
        </p:spPr>
        <p:txBody>
          <a:bodyPr>
            <a:normAutofit/>
          </a:bodyPr>
          <a:lstStyle/>
          <a:p>
            <a:r>
              <a:rPr lang="pt-BR" sz="4800" dirty="0">
                <a:solidFill>
                  <a:srgbClr val="FFFF00"/>
                </a:solidFill>
              </a:rPr>
              <a:t>Objetivos </a:t>
            </a:r>
          </a:p>
        </p:txBody>
      </p:sp>
      <p:sp>
        <p:nvSpPr>
          <p:cNvPr id="3" name="Espaço Reservado para Conteúdo 2"/>
          <p:cNvSpPr>
            <a:spLocks noGrp="1"/>
          </p:cNvSpPr>
          <p:nvPr>
            <p:ph idx="1"/>
          </p:nvPr>
        </p:nvSpPr>
        <p:spPr>
          <a:xfrm>
            <a:off x="684212" y="2210765"/>
            <a:ext cx="11260138" cy="4122304"/>
          </a:xfrm>
        </p:spPr>
        <p:txBody>
          <a:bodyPr>
            <a:normAutofit/>
          </a:bodyPr>
          <a:lstStyle/>
          <a:p>
            <a:r>
              <a:rPr lang="pt-BR" sz="3200" dirty="0">
                <a:solidFill>
                  <a:schemeClr val="tx1"/>
                </a:solidFill>
              </a:rPr>
              <a:t>Automatizar o controle de Frequência dos acadêmicos.</a:t>
            </a:r>
          </a:p>
          <a:p>
            <a:r>
              <a:rPr lang="pt-BR" sz="3200" dirty="0">
                <a:solidFill>
                  <a:schemeClr val="tx1"/>
                </a:solidFill>
              </a:rPr>
              <a:t>Centralização das informações.</a:t>
            </a:r>
          </a:p>
          <a:p>
            <a:r>
              <a:rPr lang="pt-BR" sz="3200" dirty="0">
                <a:solidFill>
                  <a:schemeClr val="tx1"/>
                </a:solidFill>
              </a:rPr>
              <a:t>Evitar o desperdício de recursos e folhas de sulfites.</a:t>
            </a:r>
          </a:p>
          <a:p>
            <a:pPr marL="0" indent="0">
              <a:buNone/>
            </a:pPr>
            <a:endParaRPr lang="pt-BR" sz="3200" dirty="0">
              <a:solidFill>
                <a:schemeClr val="tx1"/>
              </a:solidFill>
            </a:endParaRPr>
          </a:p>
        </p:txBody>
      </p:sp>
    </p:spTree>
    <p:extLst>
      <p:ext uri="{BB962C8B-B14F-4D97-AF65-F5344CB8AC3E}">
        <p14:creationId xmlns:p14="http://schemas.microsoft.com/office/powerpoint/2010/main" val="915086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04800" y="-152400"/>
            <a:ext cx="8534400" cy="1507067"/>
          </a:xfrm>
        </p:spPr>
        <p:txBody>
          <a:bodyPr>
            <a:normAutofit/>
          </a:bodyPr>
          <a:lstStyle/>
          <a:p>
            <a:r>
              <a:rPr lang="pt-BR" sz="4800" dirty="0">
                <a:solidFill>
                  <a:srgbClr val="FFFF00"/>
                </a:solidFill>
              </a:rPr>
              <a:t>desenvolvimento</a:t>
            </a:r>
          </a:p>
        </p:txBody>
      </p:sp>
      <p:sp>
        <p:nvSpPr>
          <p:cNvPr id="3" name="Espaço Reservado para Conteúdo 2"/>
          <p:cNvSpPr>
            <a:spLocks noGrp="1"/>
          </p:cNvSpPr>
          <p:nvPr>
            <p:ph idx="1"/>
          </p:nvPr>
        </p:nvSpPr>
        <p:spPr>
          <a:xfrm>
            <a:off x="304800" y="1657350"/>
            <a:ext cx="8858250" cy="5523769"/>
          </a:xfrm>
        </p:spPr>
        <p:txBody>
          <a:bodyPr>
            <a:normAutofit fontScale="85000" lnSpcReduction="10000"/>
          </a:bodyPr>
          <a:lstStyle/>
          <a:p>
            <a:pPr algn="just"/>
            <a:r>
              <a:rPr lang="pt-BR" sz="3200" dirty="0">
                <a:solidFill>
                  <a:schemeClr val="tx1"/>
                </a:solidFill>
              </a:rPr>
              <a:t>Ferramentas:</a:t>
            </a:r>
          </a:p>
          <a:p>
            <a:pPr lvl="1" algn="just"/>
            <a:r>
              <a:rPr lang="pt-BR" sz="2800" dirty="0">
                <a:solidFill>
                  <a:schemeClr val="tx1"/>
                </a:solidFill>
              </a:rPr>
              <a:t>Delphi 10.3 (Versão: Community);</a:t>
            </a:r>
          </a:p>
          <a:p>
            <a:pPr lvl="1" algn="just"/>
            <a:r>
              <a:rPr lang="pt-BR" sz="2800" dirty="0" err="1">
                <a:solidFill>
                  <a:schemeClr val="tx1"/>
                </a:solidFill>
              </a:rPr>
              <a:t>SQLite</a:t>
            </a:r>
            <a:r>
              <a:rPr lang="pt-BR" sz="2800" dirty="0">
                <a:solidFill>
                  <a:schemeClr val="tx1"/>
                </a:solidFill>
              </a:rPr>
              <a:t> + DB Browser (</a:t>
            </a:r>
            <a:r>
              <a:rPr lang="pt-BR" sz="2800" dirty="0" err="1">
                <a:solidFill>
                  <a:schemeClr val="tx1"/>
                </a:solidFill>
              </a:rPr>
              <a:t>SQLite</a:t>
            </a:r>
            <a:r>
              <a:rPr lang="pt-BR" sz="2800" dirty="0">
                <a:solidFill>
                  <a:schemeClr val="tx1"/>
                </a:solidFill>
              </a:rPr>
              <a:t>);</a:t>
            </a:r>
          </a:p>
          <a:p>
            <a:pPr lvl="1" algn="just"/>
            <a:r>
              <a:rPr lang="pt-BR" sz="2800" dirty="0" err="1">
                <a:solidFill>
                  <a:schemeClr val="tx1"/>
                </a:solidFill>
              </a:rPr>
              <a:t>Firebird</a:t>
            </a:r>
            <a:r>
              <a:rPr lang="pt-BR" sz="2800" dirty="0">
                <a:solidFill>
                  <a:schemeClr val="tx1"/>
                </a:solidFill>
              </a:rPr>
              <a:t> + </a:t>
            </a:r>
            <a:r>
              <a:rPr lang="pt-BR" sz="2800" dirty="0" err="1">
                <a:solidFill>
                  <a:schemeClr val="tx1"/>
                </a:solidFill>
              </a:rPr>
              <a:t>IBExpert</a:t>
            </a:r>
            <a:r>
              <a:rPr lang="pt-BR" sz="2800" dirty="0">
                <a:solidFill>
                  <a:schemeClr val="tx1"/>
                </a:solidFill>
              </a:rPr>
              <a:t>.</a:t>
            </a:r>
          </a:p>
          <a:p>
            <a:pPr marL="457200" lvl="1" indent="0" algn="just">
              <a:buNone/>
            </a:pPr>
            <a:endParaRPr lang="pt-BR" sz="2800" dirty="0">
              <a:solidFill>
                <a:schemeClr val="tx1"/>
              </a:solidFill>
            </a:endParaRPr>
          </a:p>
          <a:p>
            <a:pPr algn="just"/>
            <a:r>
              <a:rPr lang="pt-BR" sz="3200" dirty="0">
                <a:solidFill>
                  <a:schemeClr val="tx1"/>
                </a:solidFill>
              </a:rPr>
              <a:t>Softwares:</a:t>
            </a:r>
          </a:p>
          <a:p>
            <a:pPr lvl="1" algn="just"/>
            <a:r>
              <a:rPr lang="pt-BR" sz="2800" dirty="0">
                <a:solidFill>
                  <a:schemeClr val="tx1"/>
                </a:solidFill>
              </a:rPr>
              <a:t>Aplicação Desktop em Delphi com comunicação com Banco de Dados </a:t>
            </a:r>
            <a:r>
              <a:rPr lang="pt-BR" sz="2800" dirty="0" err="1">
                <a:solidFill>
                  <a:schemeClr val="tx1"/>
                </a:solidFill>
              </a:rPr>
              <a:t>Firebird</a:t>
            </a:r>
            <a:r>
              <a:rPr lang="pt-BR" sz="2800" dirty="0">
                <a:solidFill>
                  <a:schemeClr val="tx1"/>
                </a:solidFill>
              </a:rPr>
              <a:t>;</a:t>
            </a:r>
          </a:p>
          <a:p>
            <a:pPr lvl="1" algn="just"/>
            <a:r>
              <a:rPr lang="pt-BR" sz="2800" dirty="0">
                <a:solidFill>
                  <a:schemeClr val="tx1"/>
                </a:solidFill>
              </a:rPr>
              <a:t>APP – Aplicativo (Aplicação Mobile) em Delphi com comunicação com Banco de Dados </a:t>
            </a:r>
            <a:r>
              <a:rPr lang="pt-BR" sz="2800" dirty="0" err="1">
                <a:solidFill>
                  <a:schemeClr val="tx1"/>
                </a:solidFill>
              </a:rPr>
              <a:t>SQLite</a:t>
            </a:r>
            <a:r>
              <a:rPr lang="pt-BR" sz="2800" dirty="0">
                <a:solidFill>
                  <a:schemeClr val="tx1"/>
                </a:solidFill>
              </a:rPr>
              <a:t>;</a:t>
            </a:r>
          </a:p>
          <a:p>
            <a:pPr lvl="1" algn="just"/>
            <a:r>
              <a:rPr lang="pt-BR" sz="2800" dirty="0">
                <a:solidFill>
                  <a:schemeClr val="tx1"/>
                </a:solidFill>
              </a:rPr>
              <a:t>Aplicação Servidora – Comunicação entre as aplicações – REST e JSON.</a:t>
            </a:r>
          </a:p>
          <a:p>
            <a:pPr lvl="1" algn="just"/>
            <a:endParaRPr lang="pt-BR" sz="2800" dirty="0">
              <a:solidFill>
                <a:schemeClr val="tx1"/>
              </a:solidFill>
            </a:endParaRPr>
          </a:p>
          <a:p>
            <a:pPr marL="0" indent="0" algn="just">
              <a:buNone/>
            </a:pPr>
            <a:endParaRPr lang="pt-BR" sz="3200" dirty="0">
              <a:solidFill>
                <a:schemeClr val="tx1"/>
              </a:solidFill>
            </a:endParaRPr>
          </a:p>
        </p:txBody>
      </p:sp>
    </p:spTree>
    <p:extLst>
      <p:ext uri="{BB962C8B-B14F-4D97-AF65-F5344CB8AC3E}">
        <p14:creationId xmlns:p14="http://schemas.microsoft.com/office/powerpoint/2010/main" val="53351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a:xfrm>
            <a:off x="608012" y="457200"/>
            <a:ext cx="8534400" cy="1157056"/>
          </a:xfrm>
        </p:spPr>
        <p:txBody>
          <a:bodyPr>
            <a:normAutofit/>
          </a:bodyPr>
          <a:lstStyle/>
          <a:p>
            <a:r>
              <a:rPr lang="pt-BR" sz="3200" dirty="0">
                <a:solidFill>
                  <a:schemeClr val="tx1"/>
                </a:solidFill>
              </a:rPr>
              <a:t>Diagrama de Classe</a:t>
            </a:r>
          </a:p>
          <a:p>
            <a:pPr lvl="1"/>
            <a:endParaRPr lang="pt-BR" sz="2800" dirty="0">
              <a:solidFill>
                <a:schemeClr val="tx1"/>
              </a:solidFill>
            </a:endParaRPr>
          </a:p>
          <a:p>
            <a:pPr marL="0" indent="0">
              <a:buNone/>
            </a:pPr>
            <a:endParaRPr lang="pt-BR" sz="3200" dirty="0">
              <a:solidFill>
                <a:schemeClr val="tx1"/>
              </a:solidFill>
            </a:endParaRPr>
          </a:p>
        </p:txBody>
      </p:sp>
      <p:pic>
        <p:nvPicPr>
          <p:cNvPr id="6" name="Imagem 5">
            <a:extLst>
              <a:ext uri="{FF2B5EF4-FFF2-40B4-BE49-F238E27FC236}">
                <a16:creationId xmlns:a16="http://schemas.microsoft.com/office/drawing/2014/main" id="{290C30FA-2F78-4BA0-9371-E8BA1F7C1514}"/>
              </a:ext>
            </a:extLst>
          </p:cNvPr>
          <p:cNvPicPr>
            <a:picLocks noChangeAspect="1"/>
          </p:cNvPicPr>
          <p:nvPr/>
        </p:nvPicPr>
        <p:blipFill>
          <a:blip r:embed="rId2"/>
          <a:stretch>
            <a:fillRect/>
          </a:stretch>
        </p:blipFill>
        <p:spPr>
          <a:xfrm>
            <a:off x="154782" y="1304548"/>
            <a:ext cx="5637212" cy="5096252"/>
          </a:xfrm>
          <a:prstGeom prst="rect">
            <a:avLst/>
          </a:prstGeom>
        </p:spPr>
      </p:pic>
      <p:pic>
        <p:nvPicPr>
          <p:cNvPr id="7" name="Imagem 6">
            <a:extLst>
              <a:ext uri="{FF2B5EF4-FFF2-40B4-BE49-F238E27FC236}">
                <a16:creationId xmlns:a16="http://schemas.microsoft.com/office/drawing/2014/main" id="{073D239A-95FC-495C-B816-CF93CC7E9319}"/>
              </a:ext>
            </a:extLst>
          </p:cNvPr>
          <p:cNvPicPr>
            <a:picLocks noChangeAspect="1"/>
          </p:cNvPicPr>
          <p:nvPr/>
        </p:nvPicPr>
        <p:blipFill>
          <a:blip r:embed="rId3"/>
          <a:stretch>
            <a:fillRect/>
          </a:stretch>
        </p:blipFill>
        <p:spPr>
          <a:xfrm>
            <a:off x="6096000" y="152400"/>
            <a:ext cx="5637212" cy="6553200"/>
          </a:xfrm>
          <a:prstGeom prst="rect">
            <a:avLst/>
          </a:prstGeom>
        </p:spPr>
      </p:pic>
    </p:spTree>
    <p:extLst>
      <p:ext uri="{BB962C8B-B14F-4D97-AF65-F5344CB8AC3E}">
        <p14:creationId xmlns:p14="http://schemas.microsoft.com/office/powerpoint/2010/main" val="3986274188"/>
      </p:ext>
    </p:extLst>
  </p:cSld>
  <p:clrMapOvr>
    <a:masterClrMapping/>
  </p:clrMapOvr>
</p:sld>
</file>

<file path=ppt/theme/theme1.xml><?xml version="1.0" encoding="utf-8"?>
<a:theme xmlns:a="http://schemas.openxmlformats.org/drawingml/2006/main" name="Fatia">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5868</TotalTime>
  <Words>1960</Words>
  <Application>Microsoft Office PowerPoint</Application>
  <PresentationFormat>Widescreen</PresentationFormat>
  <Paragraphs>121</Paragraphs>
  <Slides>16</Slides>
  <Notes>7</Notes>
  <HiddenSlides>0</HiddenSlides>
  <MMClips>1</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16</vt:i4>
      </vt:variant>
    </vt:vector>
  </HeadingPairs>
  <TitlesOfParts>
    <vt:vector size="21" baseType="lpstr">
      <vt:lpstr>Arial</vt:lpstr>
      <vt:lpstr>Calibri</vt:lpstr>
      <vt:lpstr>Century Gothic</vt:lpstr>
      <vt:lpstr>Wingdings 3</vt:lpstr>
      <vt:lpstr>Fatia</vt:lpstr>
      <vt:lpstr>IAMHERE APLICATIVO DE CONTROLE DE FREQUÊNCIA</vt:lpstr>
      <vt:lpstr>Introdução </vt:lpstr>
      <vt:lpstr>CENÁRIO IMAGINÁRIO:</vt:lpstr>
      <vt:lpstr>Apresentação do PowerPoint</vt:lpstr>
      <vt:lpstr>Apresentação do PowerPoint</vt:lpstr>
      <vt:lpstr>Problema(s) </vt:lpstr>
      <vt:lpstr>Objetivos </vt:lpstr>
      <vt:lpstr>desenvolvimento</vt:lpstr>
      <vt:lpstr>Apresentação do PowerPoint</vt:lpstr>
      <vt:lpstr>Apresentação do PowerPoint</vt:lpstr>
      <vt:lpstr>DEMONSTRAÇÃO</vt:lpstr>
      <vt:lpstr>Apresentação do PowerPoint</vt:lpstr>
      <vt:lpstr>Conclusão </vt:lpstr>
      <vt:lpstr>Sugestões para trabalhos futuros </vt:lpstr>
      <vt:lpstr>REFERENCIAS BIBLIOGRÁFICAS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 uso de SENSORES eletrônicos na medição do consumo de água e energia elétrica.</dc:title>
  <dc:creator>░▒▓ G µ Ì L H £ R M £ ▓▒░</dc:creator>
  <cp:lastModifiedBy>Rafael</cp:lastModifiedBy>
  <cp:revision>102</cp:revision>
  <dcterms:created xsi:type="dcterms:W3CDTF">2016-11-16T17:28:19Z</dcterms:created>
  <dcterms:modified xsi:type="dcterms:W3CDTF">2019-09-06T02:10:06Z</dcterms:modified>
</cp:coreProperties>
</file>

<file path=docProps/thumbnail.jpeg>
</file>